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7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Merriweather" panose="00000500000000000000" pitchFamily="2" charset="-52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hcbsxFxAzNqZ5mlJ0FpaOscczY2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1" autoAdjust="0"/>
    <p:restoredTop sz="94660"/>
  </p:normalViewPr>
  <p:slideViewPr>
    <p:cSldViewPr snapToGrid="0">
      <p:cViewPr>
        <p:scale>
          <a:sx n="66" d="100"/>
          <a:sy n="66" d="100"/>
        </p:scale>
        <p:origin x="1858" y="3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5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8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7b47dd2a2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17b47dd2a25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g17b47dd2a25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7baea04d9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g17baea04d9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7b47dd2a25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17b47dd2a25_0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g17b47dd2a25_0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7b47dd2a25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7b47dd2a25_0_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g17b47dd2a25_0_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4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6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7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7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3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lib.ge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hyperlink" Target="mailto:nino.p@sciencelib.ge" TargetMode="External"/><Relationship Id="rId4" Type="http://schemas.openxmlformats.org/officeDocument/2006/relationships/hyperlink" Target="http://www.openscience.ge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hyperlink" Target="http://opac.sciencelib.g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8;p9">
            <a:extLst>
              <a:ext uri="{FF2B5EF4-FFF2-40B4-BE49-F238E27FC236}">
                <a16:creationId xmlns:a16="http://schemas.microsoft.com/office/drawing/2014/main" id="{886F486C-2828-B4AC-4146-BBF8FFCAED7F}"/>
              </a:ext>
            </a:extLst>
          </p:cNvPr>
          <p:cNvSpPr/>
          <p:nvPr/>
        </p:nvSpPr>
        <p:spPr>
          <a:xfrm>
            <a:off x="0" y="206445"/>
            <a:ext cx="9144000" cy="5879723"/>
          </a:xfrm>
          <a:prstGeom prst="rect">
            <a:avLst/>
          </a:prstGeom>
          <a:solidFill>
            <a:srgbClr val="008691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"/>
          <p:cNvSpPr txBox="1">
            <a:spLocks noGrp="1"/>
          </p:cNvSpPr>
          <p:nvPr>
            <p:ph type="subTitle" idx="1"/>
          </p:nvPr>
        </p:nvSpPr>
        <p:spPr>
          <a:xfrm>
            <a:off x="383458" y="1120877"/>
            <a:ext cx="8143035" cy="4965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 fontScale="40000" lnSpcReduction="20000"/>
          </a:bodyPr>
          <a:lstStyle/>
          <a:p>
            <a:pPr marL="0" indent="0">
              <a:spcBef>
                <a:spcPts val="0"/>
              </a:spcBef>
              <a:buClr>
                <a:schemeClr val="lt1"/>
              </a:buClr>
              <a:buSzPts val="3000"/>
            </a:pPr>
            <a:endParaRPr lang="pt-PT" sz="5800" b="1" dirty="0">
              <a:solidFill>
                <a:schemeClr val="bg1"/>
              </a:solidFill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Clr>
                <a:schemeClr val="lt1"/>
              </a:buClr>
              <a:buSzPts val="3000"/>
            </a:pPr>
            <a:r>
              <a:rPr lang="pt-PT" sz="9000" b="1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National Tripartite Event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ts val="3000"/>
            </a:pPr>
            <a:r>
              <a:rPr lang="pt-PT" sz="9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GEORGIA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en-US" sz="2325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en-US" sz="3825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EOSC and Open Science  in National Science Library of Georgia 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en-US" sz="2325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en-US" sz="2325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en-US" sz="2325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en-US" sz="2325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algn="r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Nino   Pavliashvili  </a:t>
            </a:r>
          </a:p>
          <a:p>
            <a:pPr marL="0" algn="r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 Science Library of Georgia</a:t>
            </a:r>
          </a:p>
          <a:p>
            <a:pPr marL="0" algn="r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en-US" sz="5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algn="r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2-4  November  2022</a:t>
            </a:r>
          </a:p>
        </p:txBody>
      </p:sp>
      <p:sp>
        <p:nvSpPr>
          <p:cNvPr id="84" name="Google Shape;84;p1"/>
          <p:cNvSpPr txBox="1">
            <a:spLocks noGrp="1"/>
          </p:cNvSpPr>
          <p:nvPr>
            <p:ph type="ftr" idx="11"/>
          </p:nvPr>
        </p:nvSpPr>
        <p:spPr>
          <a:xfrm>
            <a:off x="3829195" y="6379411"/>
            <a:ext cx="1485610" cy="270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l"/>
            <a:r>
              <a:rPr lang="nl-NL" dirty="0">
                <a:solidFill>
                  <a:srgbClr val="0086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2-4 November, 2022</a:t>
            </a:r>
            <a:endParaRPr dirty="0">
              <a:solidFill>
                <a:srgbClr val="0086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1D9CD23-FB92-F539-F9D4-7B0CEF12B6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98" y="6427275"/>
            <a:ext cx="1298905" cy="2242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40614F-2291-4928-B635-20CAE84FA5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2125" y="6193481"/>
            <a:ext cx="481292" cy="54039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"/>
          <p:cNvSpPr/>
          <p:nvPr/>
        </p:nvSpPr>
        <p:spPr>
          <a:xfrm>
            <a:off x="376969" y="956899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4313" marR="0" lvl="0" indent="-21431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Resources for authors and editors</a:t>
            </a:r>
            <a:endParaRPr/>
          </a:p>
          <a:p>
            <a:pPr marL="214313" marR="0" lvl="0" indent="-21431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Recommendations for journals</a:t>
            </a:r>
            <a:endParaRPr/>
          </a:p>
        </p:txBody>
      </p:sp>
      <p:grpSp>
        <p:nvGrpSpPr>
          <p:cNvPr id="191" name="Google Shape;191;p11"/>
          <p:cNvGrpSpPr/>
          <p:nvPr/>
        </p:nvGrpSpPr>
        <p:grpSpPr>
          <a:xfrm>
            <a:off x="44500" y="2212861"/>
            <a:ext cx="4268473" cy="3661087"/>
            <a:chOff x="6080268" y="1985187"/>
            <a:chExt cx="5906286" cy="4843348"/>
          </a:xfrm>
        </p:grpSpPr>
        <p:pic>
          <p:nvPicPr>
            <p:cNvPr id="192" name="Google Shape;192;p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080268" y="2923586"/>
              <a:ext cx="5683347" cy="39049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3" name="Google Shape;193;p1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297930" y="1985187"/>
              <a:ext cx="5688624" cy="63277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4" name="Google Shape;194;p11"/>
          <p:cNvPicPr preferRelativeResize="0"/>
          <p:nvPr/>
        </p:nvPicPr>
        <p:blipFill rotWithShape="1">
          <a:blip r:embed="rId5">
            <a:alphaModFix/>
          </a:blip>
          <a:srcRect r="25417"/>
          <a:stretch/>
        </p:blipFill>
        <p:spPr>
          <a:xfrm>
            <a:off x="4419599" y="2212862"/>
            <a:ext cx="4572000" cy="3169663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1"/>
          <p:cNvSpPr txBox="1"/>
          <p:nvPr/>
        </p:nvSpPr>
        <p:spPr>
          <a:xfrm>
            <a:off x="310294" y="314547"/>
            <a:ext cx="868130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OPENJOURNALS.GE 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oogle Shape;200;p12"/>
          <p:cNvGrpSpPr/>
          <p:nvPr/>
        </p:nvGrpSpPr>
        <p:grpSpPr>
          <a:xfrm>
            <a:off x="367492" y="1223722"/>
            <a:ext cx="5415204" cy="5085647"/>
            <a:chOff x="609599" y="1443226"/>
            <a:chExt cx="4383024" cy="3971546"/>
          </a:xfrm>
        </p:grpSpPr>
        <p:pic>
          <p:nvPicPr>
            <p:cNvPr id="201" name="Google Shape;201;p1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09599" y="1443226"/>
              <a:ext cx="4383024" cy="20299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2" name="Google Shape;202;p1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86725" y="3464052"/>
              <a:ext cx="4205898" cy="19507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3" name="Google Shape;203;p12"/>
          <p:cNvSpPr txBox="1"/>
          <p:nvPr/>
        </p:nvSpPr>
        <p:spPr>
          <a:xfrm>
            <a:off x="5877975" y="2755125"/>
            <a:ext cx="3017400" cy="27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00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88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208121" marR="127158" lvl="0" indent="0" algn="l" rtl="0">
              <a:spcBef>
                <a:spcPts val="4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National Scale Digital Repository, created in 2018,  In compliance with Open Science Principles.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27158" lvl="0" indent="0" algn="l" rtl="0">
              <a:spcBef>
                <a:spcPts val="4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8121" marR="127158" lvl="0" indent="0" algn="l" rtl="0">
              <a:spcBef>
                <a:spcPts val="4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8121" marR="127158" lvl="0" indent="0" algn="l" rtl="0">
              <a:spcBef>
                <a:spcPts val="4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Holds research outputs (theses, monograpies, publications) and  information about researchers, research organizations, scientific journals, conferences, projects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8"/>
              </a:spcBef>
              <a:spcAft>
                <a:spcPts val="0"/>
              </a:spcAft>
              <a:buNone/>
            </a:pPr>
            <a:endParaRPr sz="1088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04" name="Google Shape;204;p12"/>
          <p:cNvSpPr txBox="1"/>
          <p:nvPr/>
        </p:nvSpPr>
        <p:spPr>
          <a:xfrm>
            <a:off x="310294" y="314547"/>
            <a:ext cx="86814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OPENSCIENCE.GE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repository for Georgian  Scientific Works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73925" y="1052150"/>
            <a:ext cx="1310100" cy="114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Google Shape;210;p15"/>
          <p:cNvGrpSpPr/>
          <p:nvPr/>
        </p:nvGrpSpPr>
        <p:grpSpPr>
          <a:xfrm>
            <a:off x="405166" y="1209043"/>
            <a:ext cx="5834604" cy="5104671"/>
            <a:chOff x="405166" y="1209043"/>
            <a:chExt cx="5834604" cy="5104671"/>
          </a:xfrm>
        </p:grpSpPr>
        <p:pic>
          <p:nvPicPr>
            <p:cNvPr id="211" name="Google Shape;211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5166" y="1209043"/>
              <a:ext cx="5699102" cy="5104671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212" name="Google Shape;212;p15"/>
            <p:cNvSpPr/>
            <p:nvPr/>
          </p:nvSpPr>
          <p:spPr>
            <a:xfrm>
              <a:off x="3635011" y="1250268"/>
              <a:ext cx="2604759" cy="265671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1">
                <a:solidFill>
                  <a:srgbClr val="F6FAF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3" name="Google Shape;213;p15"/>
          <p:cNvGrpSpPr/>
          <p:nvPr/>
        </p:nvGrpSpPr>
        <p:grpSpPr>
          <a:xfrm>
            <a:off x="3598544" y="1993399"/>
            <a:ext cx="5011448" cy="3655558"/>
            <a:chOff x="4132552" y="2308570"/>
            <a:chExt cx="4214437" cy="2991923"/>
          </a:xfrm>
        </p:grpSpPr>
        <p:pic>
          <p:nvPicPr>
            <p:cNvPr id="214" name="Google Shape;214;p1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132552" y="2370353"/>
              <a:ext cx="4214437" cy="293014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215" name="Google Shape;215;p15"/>
            <p:cNvSpPr/>
            <p:nvPr/>
          </p:nvSpPr>
          <p:spPr>
            <a:xfrm>
              <a:off x="7203990" y="2308570"/>
              <a:ext cx="1142999" cy="2002394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1">
                <a:solidFill>
                  <a:srgbClr val="F6FAF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6" name="Google Shape;216;p15"/>
          <p:cNvSpPr/>
          <p:nvPr/>
        </p:nvSpPr>
        <p:spPr>
          <a:xfrm>
            <a:off x="6486379" y="6051863"/>
            <a:ext cx="1741502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4313" marR="0" lvl="0" indent="-214313" algn="l" rtl="0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350"/>
              <a:buFont typeface="Noto Sans Symbols"/>
              <a:buChar char="❖"/>
            </a:pPr>
            <a:r>
              <a:rPr lang="en-US" sz="1350" b="1">
                <a:solidFill>
                  <a:srgbClr val="2E75B5"/>
                </a:solidFill>
                <a:latin typeface="Merriweather"/>
                <a:ea typeface="Merriweather"/>
                <a:cs typeface="Merriweather"/>
                <a:sym typeface="Merriweather"/>
              </a:rPr>
              <a:t>Openscience.ge</a:t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5"/>
          <p:cNvSpPr txBox="1">
            <a:spLocks noGrp="1"/>
          </p:cNvSpPr>
          <p:nvPr>
            <p:ph type="title"/>
          </p:nvPr>
        </p:nvSpPr>
        <p:spPr>
          <a:xfrm>
            <a:off x="490594" y="575285"/>
            <a:ext cx="5521800" cy="3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ctr" anchorCtr="0">
            <a:spAutoFit/>
          </a:bodyPr>
          <a:lstStyle/>
          <a:p>
            <a:pPr marL="11906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/>
              <a:t>Example</a:t>
            </a:r>
            <a:r>
              <a:rPr lang="en-US" sz="2400" b="1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400"/>
              <a:t>Publication and Statistics</a:t>
            </a:r>
            <a:endParaRPr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Google Shape;222;p14"/>
          <p:cNvGrpSpPr/>
          <p:nvPr/>
        </p:nvGrpSpPr>
        <p:grpSpPr>
          <a:xfrm>
            <a:off x="4680761" y="1058921"/>
            <a:ext cx="3617434" cy="4392431"/>
            <a:chOff x="4318113" y="1711519"/>
            <a:chExt cx="3267781" cy="3662496"/>
          </a:xfrm>
        </p:grpSpPr>
        <p:pic>
          <p:nvPicPr>
            <p:cNvPr id="223" name="Google Shape;223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18113" y="1711519"/>
              <a:ext cx="3210336" cy="3662496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224" name="Google Shape;224;p14"/>
            <p:cNvSpPr/>
            <p:nvPr/>
          </p:nvSpPr>
          <p:spPr>
            <a:xfrm>
              <a:off x="4375559" y="4413642"/>
              <a:ext cx="3210335" cy="870417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1">
                <a:solidFill>
                  <a:srgbClr val="F6FAF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4318114" y="1935377"/>
              <a:ext cx="3210334" cy="265671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1">
                <a:solidFill>
                  <a:srgbClr val="F6FAF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6" name="Google Shape;226;p14"/>
          <p:cNvSpPr/>
          <p:nvPr/>
        </p:nvSpPr>
        <p:spPr>
          <a:xfrm>
            <a:off x="375994" y="6143705"/>
            <a:ext cx="17415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4312" marR="0" lvl="0" indent="-214312" algn="l" rtl="0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350"/>
              <a:buFont typeface="Noto Sans Symbols"/>
              <a:buChar char="❖"/>
            </a:pPr>
            <a:r>
              <a:rPr lang="en-US" sz="1350" b="1">
                <a:solidFill>
                  <a:srgbClr val="2E75B5"/>
                </a:solidFill>
                <a:latin typeface="Merriweather"/>
                <a:ea typeface="Merriweather"/>
                <a:cs typeface="Merriweather"/>
                <a:sym typeface="Merriweather"/>
              </a:rPr>
              <a:t>Openscience.ge</a:t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7" name="Google Shape;227;p14"/>
          <p:cNvGrpSpPr/>
          <p:nvPr/>
        </p:nvGrpSpPr>
        <p:grpSpPr>
          <a:xfrm>
            <a:off x="376000" y="1058914"/>
            <a:ext cx="3850835" cy="4315014"/>
            <a:chOff x="552382" y="1536872"/>
            <a:chExt cx="3425400" cy="3608173"/>
          </a:xfrm>
        </p:grpSpPr>
        <p:pic>
          <p:nvPicPr>
            <p:cNvPr id="228" name="Google Shape;228;p1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52393" y="1536872"/>
              <a:ext cx="3425370" cy="3608173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229" name="Google Shape;229;p14"/>
            <p:cNvSpPr/>
            <p:nvPr/>
          </p:nvSpPr>
          <p:spPr>
            <a:xfrm>
              <a:off x="552392" y="1802541"/>
              <a:ext cx="3425372" cy="265671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1">
                <a:solidFill>
                  <a:srgbClr val="F6FAF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552381" y="4413643"/>
              <a:ext cx="3425400" cy="728400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1">
                <a:solidFill>
                  <a:srgbClr val="F6FAF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1" name="Google Shape;231;p14"/>
          <p:cNvSpPr txBox="1">
            <a:spLocks noGrp="1"/>
          </p:cNvSpPr>
          <p:nvPr>
            <p:ph type="title"/>
          </p:nvPr>
        </p:nvSpPr>
        <p:spPr>
          <a:xfrm>
            <a:off x="490594" y="575285"/>
            <a:ext cx="5521800" cy="3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ctr" anchorCtr="0">
            <a:spAutoFit/>
          </a:bodyPr>
          <a:lstStyle/>
          <a:p>
            <a:pPr marL="11906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/>
              <a:t>Example</a:t>
            </a:r>
            <a:r>
              <a:rPr lang="en-US" sz="2400" b="1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400"/>
              <a:t>Researcher profile statistics</a:t>
            </a:r>
            <a:endParaRPr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7b47dd2a25_0_7"/>
          <p:cNvSpPr txBox="1"/>
          <p:nvPr/>
        </p:nvSpPr>
        <p:spPr>
          <a:xfrm>
            <a:off x="231294" y="1536947"/>
            <a:ext cx="86814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OPENSCIENCE.GE  is the first Georgian repository on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European Open Science Cloud</a:t>
            </a:r>
            <a:endParaRPr b="1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g17b47dd2a25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2700" y="3045497"/>
            <a:ext cx="3838575" cy="14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3"/>
          <p:cNvSpPr txBox="1">
            <a:spLocks noGrp="1"/>
          </p:cNvSpPr>
          <p:nvPr>
            <p:ph type="title"/>
          </p:nvPr>
        </p:nvSpPr>
        <p:spPr>
          <a:xfrm>
            <a:off x="-12561" y="9401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en-US" sz="3000"/>
              <a:t>Our path to the EOSC</a:t>
            </a:r>
            <a:endParaRPr sz="3000"/>
          </a:p>
        </p:txBody>
      </p:sp>
      <p:pic>
        <p:nvPicPr>
          <p:cNvPr id="244" name="Google Shape;244;p1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779019" y="2972382"/>
            <a:ext cx="1605099" cy="5732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5" name="Google Shape;245;p13"/>
          <p:cNvGrpSpPr/>
          <p:nvPr/>
        </p:nvGrpSpPr>
        <p:grpSpPr>
          <a:xfrm>
            <a:off x="186609" y="4037250"/>
            <a:ext cx="1787400" cy="1069053"/>
            <a:chOff x="217684" y="4897200"/>
            <a:chExt cx="1787400" cy="1069053"/>
          </a:xfrm>
        </p:grpSpPr>
        <p:pic>
          <p:nvPicPr>
            <p:cNvPr id="246" name="Google Shape;246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36168" y="4897200"/>
              <a:ext cx="1750499" cy="3987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7" name="Google Shape;247;p13"/>
            <p:cNvSpPr txBox="1"/>
            <p:nvPr/>
          </p:nvSpPr>
          <p:spPr>
            <a:xfrm>
              <a:off x="217684" y="5381253"/>
              <a:ext cx="17874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Catalogue of  open access repositories</a:t>
              </a:r>
              <a:endParaRPr/>
            </a:p>
          </p:txBody>
        </p:sp>
      </p:grpSp>
      <p:grpSp>
        <p:nvGrpSpPr>
          <p:cNvPr id="248" name="Google Shape;248;p13"/>
          <p:cNvGrpSpPr/>
          <p:nvPr/>
        </p:nvGrpSpPr>
        <p:grpSpPr>
          <a:xfrm>
            <a:off x="2170682" y="3315627"/>
            <a:ext cx="2400117" cy="1463946"/>
            <a:chOff x="2005152" y="3453635"/>
            <a:chExt cx="2400117" cy="1463946"/>
          </a:xfrm>
        </p:grpSpPr>
        <p:pic>
          <p:nvPicPr>
            <p:cNvPr id="249" name="Google Shape;249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048667" y="3453635"/>
              <a:ext cx="2313085" cy="8309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0" name="Google Shape;250;p13"/>
            <p:cNvSpPr txBox="1"/>
            <p:nvPr/>
          </p:nvSpPr>
          <p:spPr>
            <a:xfrm flipH="1">
              <a:off x="2005152" y="4332806"/>
              <a:ext cx="2400117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Catalogue of the European Association for CRIS</a:t>
              </a:r>
              <a:endParaRPr/>
            </a:p>
          </p:txBody>
        </p:sp>
      </p:grpSp>
      <p:sp>
        <p:nvSpPr>
          <p:cNvPr id="251" name="Google Shape;251;p13"/>
          <p:cNvSpPr txBox="1"/>
          <p:nvPr/>
        </p:nvSpPr>
        <p:spPr>
          <a:xfrm>
            <a:off x="4683698" y="3615386"/>
            <a:ext cx="217500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Catalogue of Open Access Infrastructure for Research in Europe</a:t>
            </a:r>
            <a:endParaRPr/>
          </a:p>
        </p:txBody>
      </p:sp>
      <p:grpSp>
        <p:nvGrpSpPr>
          <p:cNvPr id="252" name="Google Shape;252;p13"/>
          <p:cNvGrpSpPr/>
          <p:nvPr/>
        </p:nvGrpSpPr>
        <p:grpSpPr>
          <a:xfrm>
            <a:off x="7015120" y="2101186"/>
            <a:ext cx="2033558" cy="2093612"/>
            <a:chOff x="7110442" y="1902895"/>
            <a:chExt cx="2033558" cy="2093612"/>
          </a:xfrm>
        </p:grpSpPr>
        <p:pic>
          <p:nvPicPr>
            <p:cNvPr id="253" name="Google Shape;253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190238" y="1902895"/>
              <a:ext cx="1605098" cy="12125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4" name="Google Shape;254;p13"/>
            <p:cNvSpPr txBox="1"/>
            <p:nvPr/>
          </p:nvSpPr>
          <p:spPr>
            <a:xfrm flipH="1">
              <a:off x="7110442" y="3165510"/>
              <a:ext cx="2033558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Catalog of National Initiatives for Open Science in Europe. 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7baea04d9e_0_0"/>
          <p:cNvSpPr txBox="1">
            <a:spLocks noGrp="1"/>
          </p:cNvSpPr>
          <p:nvPr>
            <p:ph type="title"/>
          </p:nvPr>
        </p:nvSpPr>
        <p:spPr>
          <a:xfrm>
            <a:off x="-12561" y="9401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en-US" sz="3000"/>
              <a:t>  openscience.ge    in  EOSC</a:t>
            </a:r>
            <a:endParaRPr sz="3000"/>
          </a:p>
        </p:txBody>
      </p:sp>
      <p:pic>
        <p:nvPicPr>
          <p:cNvPr id="260" name="Google Shape;260;g17baea04d9e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199" y="793451"/>
            <a:ext cx="6358177" cy="3799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g17baea04d9e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46327" y="2921576"/>
            <a:ext cx="6528344" cy="379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7b47dd2a25_0_2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Challenges accepted in 2022</a:t>
            </a:r>
            <a:endParaRPr/>
          </a:p>
        </p:txBody>
      </p:sp>
      <p:sp>
        <p:nvSpPr>
          <p:cNvPr id="268" name="Google Shape;268;g17b47dd2a25_0_29"/>
          <p:cNvSpPr txBox="1">
            <a:spLocks noGrp="1"/>
          </p:cNvSpPr>
          <p:nvPr>
            <p:ph type="body" idx="1"/>
          </p:nvPr>
        </p:nvSpPr>
        <p:spPr>
          <a:xfrm>
            <a:off x="628650" y="1690826"/>
            <a:ext cx="7886700" cy="50323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rtl="0">
              <a:spcBef>
                <a:spcPts val="1000"/>
              </a:spcBef>
              <a:spcAft>
                <a:spcPts val="0"/>
              </a:spcAft>
            </a:pPr>
            <a:r>
              <a:rPr lang="en-US" sz="7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Becoming Member of International Workgroups Working on Open Science</a:t>
            </a:r>
          </a:p>
          <a:p>
            <a:pPr rtl="0">
              <a:spcBef>
                <a:spcPts val="1000"/>
              </a:spcBef>
              <a:spcAft>
                <a:spcPts val="0"/>
              </a:spcAft>
            </a:pPr>
            <a:endParaRPr lang="en-US" sz="3000" i="0" u="none" strike="noStrike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rtl="0">
              <a:spcBef>
                <a:spcPts val="1000"/>
              </a:spcBef>
              <a:spcAft>
                <a:spcPts val="0"/>
              </a:spcAft>
            </a:pPr>
            <a:r>
              <a:rPr lang="en-US" sz="7600" b="0" i="0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Participation in  working groups within communities of librarians </a:t>
            </a:r>
          </a:p>
          <a:p>
            <a:pPr rtl="0">
              <a:spcBef>
                <a:spcPts val="1000"/>
              </a:spcBef>
              <a:spcAft>
                <a:spcPts val="0"/>
              </a:spcAft>
            </a:pPr>
            <a:endParaRPr lang="en-US" sz="7600" b="0" dirty="0">
              <a:effectLst/>
            </a:endParaRPr>
          </a:p>
          <a:p>
            <a:pPr rtl="0">
              <a:spcBef>
                <a:spcPts val="1000"/>
              </a:spcBef>
              <a:spcAft>
                <a:spcPts val="0"/>
              </a:spcAft>
            </a:pPr>
            <a:r>
              <a:rPr lang="en-US" sz="7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7600" b="0" i="0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Observer of the EOSC Steering Board </a:t>
            </a:r>
          </a:p>
          <a:p>
            <a:pPr rtl="0">
              <a:spcBef>
                <a:spcPts val="1000"/>
              </a:spcBef>
              <a:spcAft>
                <a:spcPts val="0"/>
              </a:spcAft>
            </a:pPr>
            <a:endParaRPr lang="en-US" sz="7600" b="0" dirty="0">
              <a:effectLst/>
            </a:endParaRPr>
          </a:p>
          <a:p>
            <a:pPr rtl="0">
              <a:spcBef>
                <a:spcPts val="1000"/>
              </a:spcBef>
              <a:spcAft>
                <a:spcPts val="0"/>
              </a:spcAft>
            </a:pPr>
            <a:r>
              <a:rPr lang="en-US" sz="7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Participating in Open Science policymaking </a:t>
            </a:r>
          </a:p>
          <a:p>
            <a:pPr rtl="0">
              <a:spcBef>
                <a:spcPts val="1000"/>
              </a:spcBef>
              <a:spcAft>
                <a:spcPts val="0"/>
              </a:spcAft>
            </a:pPr>
            <a:endParaRPr lang="en-US" sz="7600" b="0" dirty="0">
              <a:effectLst/>
            </a:endParaRPr>
          </a:p>
          <a:p>
            <a:pPr rtl="0">
              <a:spcBef>
                <a:spcPts val="1000"/>
              </a:spcBef>
              <a:spcAft>
                <a:spcPts val="0"/>
              </a:spcAft>
            </a:pPr>
            <a:r>
              <a:rPr lang="en-US" sz="7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opescience.ge fully integrated in EOSC </a:t>
            </a:r>
            <a:endParaRPr lang="en-US" sz="7600" b="0" dirty="0">
              <a:effectLst/>
            </a:endParaRPr>
          </a:p>
          <a:p>
            <a:pPr marL="114300" indent="0">
              <a:buNone/>
            </a:pPr>
            <a:br>
              <a:rPr lang="en-US" dirty="0"/>
            </a:b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7b47dd2a25_0_51"/>
          <p:cNvSpPr txBox="1">
            <a:spLocks noGrp="1"/>
          </p:cNvSpPr>
          <p:nvPr>
            <p:ph type="title"/>
          </p:nvPr>
        </p:nvSpPr>
        <p:spPr>
          <a:xfrm>
            <a:off x="628650" y="335630"/>
            <a:ext cx="7886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Perspectives</a:t>
            </a:r>
            <a:endParaRPr dirty="0"/>
          </a:p>
        </p:txBody>
      </p:sp>
      <p:sp>
        <p:nvSpPr>
          <p:cNvPr id="275" name="Google Shape;275;g17b47dd2a25_0_5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Enriching existing repositories with OS quality material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Supporting Research Data Management with infrastructure 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Provide wide arrays of trainings and workshops for awareness raising and capacity building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7"/>
          <p:cNvSpPr txBox="1"/>
          <p:nvPr/>
        </p:nvSpPr>
        <p:spPr>
          <a:xfrm>
            <a:off x="959877" y="5611275"/>
            <a:ext cx="5680566" cy="447230"/>
          </a:xfrm>
          <a:prstGeom prst="rect">
            <a:avLst/>
          </a:prstGeom>
          <a:noFill/>
          <a:ln w="9525" cap="flat" cmpd="sng">
            <a:solidFill>
              <a:srgbClr val="0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31425" rIns="0" bIns="0" anchor="t" anchorCtr="0">
            <a:spAutoFit/>
          </a:bodyPr>
          <a:lstStyle/>
          <a:p>
            <a:pPr marL="69056" marR="3435191" lvl="0" indent="0" algn="l" rtl="0">
              <a:lnSpc>
                <a:spcPct val="99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u="sng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http://www.sciencelib.ge </a:t>
            </a:r>
            <a:r>
              <a:rPr lang="en-US" sz="135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350" u="sng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www.openscience.ge </a:t>
            </a:r>
            <a:r>
              <a:rPr lang="en-US" sz="135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35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7"/>
          <p:cNvSpPr txBox="1">
            <a:spLocks noGrp="1"/>
          </p:cNvSpPr>
          <p:nvPr>
            <p:ph type="title"/>
          </p:nvPr>
        </p:nvSpPr>
        <p:spPr>
          <a:xfrm>
            <a:off x="2035277" y="2784447"/>
            <a:ext cx="4027760" cy="378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25" rIns="0" bIns="0" anchor="ctr" anchorCtr="0">
            <a:spAutoFit/>
          </a:bodyPr>
          <a:lstStyle/>
          <a:p>
            <a:pPr marL="952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2100"/>
              <a:buFont typeface="Calibri"/>
              <a:buNone/>
            </a:pPr>
            <a:r>
              <a:rPr lang="ka-GE" sz="2100" dirty="0">
                <a:solidFill>
                  <a:srgbClr val="009999"/>
                </a:solidFill>
              </a:rPr>
              <a:t>  </a:t>
            </a:r>
            <a:r>
              <a:rPr lang="en-US" sz="2400" dirty="0">
                <a:solidFill>
                  <a:srgbClr val="009999"/>
                </a:solidFill>
              </a:rPr>
              <a:t>Thanks for your attention</a:t>
            </a:r>
            <a:r>
              <a:rPr lang="en-US" sz="2400" dirty="0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7"/>
          <p:cNvSpPr txBox="1"/>
          <p:nvPr/>
        </p:nvSpPr>
        <p:spPr>
          <a:xfrm>
            <a:off x="2988543" y="4195275"/>
            <a:ext cx="3651900" cy="6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952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 dirty="0">
                <a:solidFill>
                  <a:srgbClr val="009999"/>
                </a:solidFill>
                <a:latin typeface="Calibri"/>
                <a:ea typeface="Calibri"/>
                <a:cs typeface="Calibri"/>
                <a:sym typeface="Calibri"/>
              </a:rPr>
              <a:t>Nino Pavliashvili</a:t>
            </a:r>
            <a:endParaRPr sz="22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525" marR="0" lvl="0" indent="0" algn="l" rtl="0">
              <a:spcBef>
                <a:spcPts val="23"/>
              </a:spcBef>
              <a:spcAft>
                <a:spcPts val="0"/>
              </a:spcAft>
              <a:buNone/>
            </a:pPr>
            <a:r>
              <a:rPr lang="en-US" sz="2100" u="sng" dirty="0">
                <a:solidFill>
                  <a:srgbClr val="009999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nino.p@sciencelib.ge</a:t>
            </a: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F8F6D05-46E4-2EC9-8304-0BDBE3EB2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364" y="404352"/>
            <a:ext cx="221932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>
            <a:spLocks noGrp="1"/>
          </p:cNvSpPr>
          <p:nvPr>
            <p:ph type="title"/>
          </p:nvPr>
        </p:nvSpPr>
        <p:spPr>
          <a:xfrm>
            <a:off x="647878" y="523834"/>
            <a:ext cx="8187300" cy="12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</a:pPr>
            <a:r>
              <a:rPr lang="en-US" sz="2700" dirty="0"/>
              <a:t>Promoting Science and Supporting Scientific Research has always  been the main mission for the National Science Library of Georgia</a:t>
            </a:r>
            <a:endParaRPr dirty="0"/>
          </a:p>
        </p:txBody>
      </p:sp>
      <p:sp>
        <p:nvSpPr>
          <p:cNvPr id="102" name="Google Shape;102;p2"/>
          <p:cNvSpPr txBox="1"/>
          <p:nvPr/>
        </p:nvSpPr>
        <p:spPr>
          <a:xfrm>
            <a:off x="778660" y="1824534"/>
            <a:ext cx="5473800" cy="22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Material fund: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Over 4 million of printed editions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20 million of patents and standards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E-Book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Collections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Bases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e-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Journals, e-Books, databases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Digital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Repositories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139;p7" descr="Image result for cambridge university press logo">
            <a:extLst>
              <a:ext uri="{FF2B5EF4-FFF2-40B4-BE49-F238E27FC236}">
                <a16:creationId xmlns:a16="http://schemas.microsoft.com/office/drawing/2014/main" id="{080A766B-EAB1-6132-F3BF-1783FD45C0C5}"/>
              </a:ext>
            </a:extLst>
          </p:cNvPr>
          <p:cNvPicPr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9730" y="4686618"/>
            <a:ext cx="1335345" cy="67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1DD7FD-8E10-51BB-39B0-379582BD559F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8427" y="4680742"/>
            <a:ext cx="1227133" cy="67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Mathematical Sciences Publishers Journals | EIFL">
            <a:extLst>
              <a:ext uri="{FF2B5EF4-FFF2-40B4-BE49-F238E27FC236}">
                <a16:creationId xmlns:a16="http://schemas.microsoft.com/office/drawing/2014/main" id="{A7B78DE3-4AF1-B99F-575B-64EF1F919D2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936" y="4710821"/>
            <a:ext cx="962390" cy="707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ome | European Respiratory Society">
            <a:extLst>
              <a:ext uri="{FF2B5EF4-FFF2-40B4-BE49-F238E27FC236}">
                <a16:creationId xmlns:a16="http://schemas.microsoft.com/office/drawing/2014/main" id="{F0819C29-3193-F0B2-F0A9-9241F6AF20D6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403" y="3859589"/>
            <a:ext cx="1821902" cy="530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DFBEF7-BE08-A910-53A9-D325CDD2AB8F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555" y="3859589"/>
            <a:ext cx="1495080" cy="70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7C1D30-81D8-3F6B-3B1E-3CDDD73BBF9E}"/>
              </a:ext>
            </a:extLst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90992" y="5642582"/>
            <a:ext cx="849411" cy="70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3A5462-66A5-88D6-DA06-92FACDFB91F0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97" y="5675411"/>
            <a:ext cx="817434" cy="70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B56627-D622-BF6E-3473-13E7F5D4F073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748" y="5577936"/>
            <a:ext cx="962390" cy="8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7F8B34-3BF1-EB3E-1D2F-C91D66CCC99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828" y="5455306"/>
            <a:ext cx="1580330" cy="88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admin\AppData\Local\Microsoft\Windows\INetCache\Content.MSO\DB6490D2.tmp">
            <a:extLst>
              <a:ext uri="{FF2B5EF4-FFF2-40B4-BE49-F238E27FC236}">
                <a16:creationId xmlns:a16="http://schemas.microsoft.com/office/drawing/2014/main" id="{BF3C4775-AD93-79BC-DEF6-253FF699488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630" y="5827091"/>
            <a:ext cx="2448276" cy="556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37B9B3-89E7-8636-3EA2-E7EA4AF1168A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218" y="4710821"/>
            <a:ext cx="765105" cy="783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87A3AE-C179-AE68-5263-958445D42DE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30" y="3852154"/>
            <a:ext cx="1725785" cy="571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20DD650-EF32-5113-0E3F-4B765C78CE37}"/>
              </a:ext>
            </a:extLst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33545" y="4740056"/>
            <a:ext cx="1002553" cy="70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შეიძლება იყოს ტექსტი, რომელშიც ნაჩვენებია „EBSCO“-(ი)ს გამოსახულება">
            <a:extLst>
              <a:ext uri="{FF2B5EF4-FFF2-40B4-BE49-F238E27FC236}">
                <a16:creationId xmlns:a16="http://schemas.microsoft.com/office/drawing/2014/main" id="{212AD96A-F8E8-A0F9-8A09-957EE4EE2904}"/>
              </a:ext>
            </a:extLst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762" y="4750798"/>
            <a:ext cx="894347" cy="569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შეიძლება იყოს ტექსტი, რომელშიც ნაჩვენებია „OXFORD UNIVERSITY PRESS MINA“-(ი)ს გამოსახულება">
            <a:extLst>
              <a:ext uri="{FF2B5EF4-FFF2-40B4-BE49-F238E27FC236}">
                <a16:creationId xmlns:a16="http://schemas.microsoft.com/office/drawing/2014/main" id="{2C895141-B60F-B891-3D59-40DA5B6B3A0B}"/>
              </a:ext>
            </a:extLst>
          </p:cNvPr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448" y="3531982"/>
            <a:ext cx="1329414" cy="799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711500" y="2333560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921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Raising awareness and providing training Open Education Resources</a:t>
            </a:r>
            <a:endParaRPr dirty="0"/>
          </a:p>
          <a:p>
            <a:pPr marL="228600" lvl="0" indent="-2921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Supporting Citizen Science</a:t>
            </a:r>
            <a:endParaRPr dirty="0"/>
          </a:p>
          <a:p>
            <a:pPr marL="228600" lvl="0" indent="-2921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Developing Infrastructure for Open Access</a:t>
            </a:r>
            <a:endParaRPr dirty="0"/>
          </a:p>
          <a:p>
            <a:pPr marL="228600" lvl="0" indent="-2921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Policies for Open Access</a:t>
            </a:r>
            <a:endParaRPr dirty="0"/>
          </a:p>
          <a:p>
            <a:pPr marL="228600" lvl="0" indent="-2286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Promoting open-source </a:t>
            </a:r>
            <a:r>
              <a:rPr lang="en-US" dirty="0" err="1"/>
              <a:t>softwares</a:t>
            </a:r>
            <a:endParaRPr dirty="0"/>
          </a:p>
          <a:p>
            <a:pPr marL="228600" lvl="0" indent="-2286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Being part of International Communities working for Open Science Advancement</a:t>
            </a:r>
            <a:endParaRPr dirty="0"/>
          </a:p>
        </p:txBody>
      </p:sp>
      <p:sp>
        <p:nvSpPr>
          <p:cNvPr id="108" name="Google Shape;108;p4"/>
          <p:cNvSpPr txBox="1"/>
          <p:nvPr/>
        </p:nvSpPr>
        <p:spPr>
          <a:xfrm>
            <a:off x="252150" y="590500"/>
            <a:ext cx="86397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</a:rPr>
              <a:t>Open Science at the National Science Library</a:t>
            </a:r>
            <a:endParaRPr dirty="0"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2341649" y="1303475"/>
            <a:ext cx="41499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dirty="0"/>
              <a:t>Openness – core value</a:t>
            </a:r>
            <a:endParaRPr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 txBox="1">
            <a:spLocks noGrp="1"/>
          </p:cNvSpPr>
          <p:nvPr>
            <p:ph type="body" idx="1"/>
          </p:nvPr>
        </p:nvSpPr>
        <p:spPr>
          <a:xfrm>
            <a:off x="556125" y="472071"/>
            <a:ext cx="7886700" cy="8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Open-Source Open Digital Resources:</a:t>
            </a:r>
            <a:endParaRPr b="1"/>
          </a:p>
        </p:txBody>
      </p:sp>
      <p:pic>
        <p:nvPicPr>
          <p:cNvPr id="125" name="Google Shape;12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4224" y="1493526"/>
            <a:ext cx="1450050" cy="78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8073" y="4506400"/>
            <a:ext cx="1528950" cy="133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3" descr="DSpa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14224" y="2640186"/>
            <a:ext cx="1940137" cy="495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3" descr="Open Journal Systems - Wikipedi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86748" y="3552500"/>
            <a:ext cx="878451" cy="1060048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3"/>
          <p:cNvSpPr txBox="1">
            <a:spLocks noGrp="1"/>
          </p:cNvSpPr>
          <p:nvPr>
            <p:ph type="body" idx="1"/>
          </p:nvPr>
        </p:nvSpPr>
        <p:spPr>
          <a:xfrm>
            <a:off x="690800" y="1638550"/>
            <a:ext cx="5732100" cy="47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Library Catalog</a:t>
            </a:r>
            <a:endParaRPr sz="2600"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Repository Openlibary.ge</a:t>
            </a:r>
            <a:endParaRPr sz="2600"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Platform Openjournls.ge</a:t>
            </a:r>
            <a:endParaRPr sz="2600"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Repository Openscience.ge</a:t>
            </a:r>
            <a:endParaRPr sz="2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"/>
          <p:cNvSpPr/>
          <p:nvPr/>
        </p:nvSpPr>
        <p:spPr>
          <a:xfrm>
            <a:off x="370950" y="942925"/>
            <a:ext cx="8402100" cy="1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Catalogs printed and electronic funds of the National Science Library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Provides digital footprint of published Georgian literature with  high standard metadata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51650" y="2348951"/>
            <a:ext cx="1476349" cy="801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6"/>
          <p:cNvSpPr txBox="1"/>
          <p:nvPr/>
        </p:nvSpPr>
        <p:spPr>
          <a:xfrm>
            <a:off x="310294" y="314497"/>
            <a:ext cx="8681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Online Library Catalogue of NSL</a:t>
            </a:r>
            <a:endParaRPr/>
          </a:p>
        </p:txBody>
      </p:sp>
      <p:sp>
        <p:nvSpPr>
          <p:cNvPr id="137" name="Google Shape;137;p6"/>
          <p:cNvSpPr txBox="1"/>
          <p:nvPr/>
        </p:nvSpPr>
        <p:spPr>
          <a:xfrm>
            <a:off x="310289" y="6104669"/>
            <a:ext cx="4572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u="sng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http://opac.sciencelib.ge/</a:t>
            </a:r>
            <a:endParaRPr sz="1800" u="sng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6050" y="2225554"/>
            <a:ext cx="6670453" cy="3728352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6"/>
          <p:cNvSpPr txBox="1"/>
          <p:nvPr/>
        </p:nvSpPr>
        <p:spPr>
          <a:xfrm>
            <a:off x="7066500" y="3429000"/>
            <a:ext cx="2020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Open-source platform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7"/>
          <p:cNvGrpSpPr/>
          <p:nvPr/>
        </p:nvGrpSpPr>
        <p:grpSpPr>
          <a:xfrm>
            <a:off x="413958" y="1574663"/>
            <a:ext cx="3584769" cy="4836413"/>
            <a:chOff x="2652551" y="1278283"/>
            <a:chExt cx="3580830" cy="4559643"/>
          </a:xfrm>
        </p:grpSpPr>
        <p:pic>
          <p:nvPicPr>
            <p:cNvPr id="145" name="Google Shape;145;p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652551" y="1278283"/>
              <a:ext cx="3580830" cy="45596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6" name="Google Shape;146;p7"/>
            <p:cNvSpPr/>
            <p:nvPr/>
          </p:nvSpPr>
          <p:spPr>
            <a:xfrm>
              <a:off x="2731088" y="2384214"/>
              <a:ext cx="1692632" cy="375977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1">
                <a:solidFill>
                  <a:srgbClr val="F6FAF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7"/>
            <p:cNvSpPr/>
            <p:nvPr/>
          </p:nvSpPr>
          <p:spPr>
            <a:xfrm>
              <a:off x="2750335" y="4039116"/>
              <a:ext cx="2538358" cy="216244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1">
                <a:solidFill>
                  <a:srgbClr val="F6FAF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2652553" y="4308778"/>
              <a:ext cx="1295432" cy="1529148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1">
                <a:solidFill>
                  <a:srgbClr val="F6FAF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7"/>
            <p:cNvSpPr/>
            <p:nvPr/>
          </p:nvSpPr>
          <p:spPr>
            <a:xfrm>
              <a:off x="4003589" y="4308778"/>
              <a:ext cx="1285103" cy="1529148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1">
                <a:solidFill>
                  <a:srgbClr val="F6FAF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7"/>
            <p:cNvSpPr/>
            <p:nvPr/>
          </p:nvSpPr>
          <p:spPr>
            <a:xfrm>
              <a:off x="5412260" y="2384213"/>
              <a:ext cx="821121" cy="3384848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1">
                <a:solidFill>
                  <a:srgbClr val="F6FAF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51" name="Google Shape;151;p7" descr="DSpa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50217" y="1574664"/>
            <a:ext cx="2401933" cy="613827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7"/>
          <p:cNvSpPr txBox="1"/>
          <p:nvPr/>
        </p:nvSpPr>
        <p:spPr>
          <a:xfrm>
            <a:off x="310300" y="242025"/>
            <a:ext cx="8681700" cy="12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OPENLIBRARY.GE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Digital  Repository of  open-access </a:t>
            </a: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Electronic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Scanned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Digitized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Publications, Books, Periodicals, Old Manuscripts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7"/>
          <p:cNvSpPr txBox="1"/>
          <p:nvPr/>
        </p:nvSpPr>
        <p:spPr>
          <a:xfrm>
            <a:off x="5490575" y="2465575"/>
            <a:ext cx="3414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DSpace-based open-source platform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31464" y="609695"/>
            <a:ext cx="2382551" cy="103763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9" name="Google Shape;159;p8"/>
          <p:cNvGrpSpPr/>
          <p:nvPr/>
        </p:nvGrpSpPr>
        <p:grpSpPr>
          <a:xfrm>
            <a:off x="1084399" y="1770030"/>
            <a:ext cx="6529623" cy="4653075"/>
            <a:chOff x="1447138" y="1453655"/>
            <a:chExt cx="5551929" cy="3951656"/>
          </a:xfrm>
        </p:grpSpPr>
        <p:pic>
          <p:nvPicPr>
            <p:cNvPr id="160" name="Google Shape;160;p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541066" y="1453655"/>
              <a:ext cx="5458001" cy="39516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1" name="Google Shape;161;p8"/>
            <p:cNvSpPr/>
            <p:nvPr/>
          </p:nvSpPr>
          <p:spPr>
            <a:xfrm>
              <a:off x="3335655" y="3735486"/>
              <a:ext cx="3616448" cy="1518588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1">
                <a:solidFill>
                  <a:srgbClr val="F6FAF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8"/>
            <p:cNvSpPr/>
            <p:nvPr/>
          </p:nvSpPr>
          <p:spPr>
            <a:xfrm>
              <a:off x="1447138" y="1817443"/>
              <a:ext cx="5551929" cy="1518588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1">
                <a:solidFill>
                  <a:srgbClr val="F6FAF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3" name="Google Shape;163;p8"/>
          <p:cNvSpPr txBox="1"/>
          <p:nvPr/>
        </p:nvSpPr>
        <p:spPr>
          <a:xfrm>
            <a:off x="227900" y="258975"/>
            <a:ext cx="6529500" cy="9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OPENLIBRARY.GE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Search result by Author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9"/>
          <p:cNvPicPr preferRelativeResize="0"/>
          <p:nvPr/>
        </p:nvPicPr>
        <p:blipFill rotWithShape="1">
          <a:blip r:embed="rId3">
            <a:alphaModFix/>
          </a:blip>
          <a:srcRect b="8975"/>
          <a:stretch/>
        </p:blipFill>
        <p:spPr>
          <a:xfrm>
            <a:off x="4475300" y="1315425"/>
            <a:ext cx="2505400" cy="336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9"/>
          <p:cNvPicPr preferRelativeResize="0"/>
          <p:nvPr/>
        </p:nvPicPr>
        <p:blipFill rotWithShape="1">
          <a:blip r:embed="rId4">
            <a:alphaModFix/>
          </a:blip>
          <a:srcRect b="22060"/>
          <a:stretch/>
        </p:blipFill>
        <p:spPr>
          <a:xfrm>
            <a:off x="393475" y="1300044"/>
            <a:ext cx="2505400" cy="3397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9"/>
          <p:cNvPicPr preferRelativeResize="0"/>
          <p:nvPr/>
        </p:nvPicPr>
        <p:blipFill rotWithShape="1">
          <a:blip r:embed="rId5">
            <a:alphaModFix/>
          </a:blip>
          <a:srcRect b="22420"/>
          <a:stretch/>
        </p:blipFill>
        <p:spPr>
          <a:xfrm>
            <a:off x="2371025" y="3267550"/>
            <a:ext cx="2359976" cy="324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9"/>
          <p:cNvPicPr preferRelativeResize="0"/>
          <p:nvPr/>
        </p:nvPicPr>
        <p:blipFill rotWithShape="1">
          <a:blip r:embed="rId6">
            <a:alphaModFix/>
          </a:blip>
          <a:srcRect b="20829"/>
          <a:stretch/>
        </p:blipFill>
        <p:spPr>
          <a:xfrm>
            <a:off x="6022750" y="3267550"/>
            <a:ext cx="2549001" cy="324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350" y="115725"/>
            <a:ext cx="9144000" cy="130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0"/>
          <p:cNvSpPr txBox="1"/>
          <p:nvPr/>
        </p:nvSpPr>
        <p:spPr>
          <a:xfrm>
            <a:off x="310294" y="314547"/>
            <a:ext cx="8681305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OPENJOURNALS.GE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Platform for open-access academic journals published in Georgia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0"/>
          <p:cNvSpPr txBox="1"/>
          <p:nvPr/>
        </p:nvSpPr>
        <p:spPr>
          <a:xfrm>
            <a:off x="6126636" y="3328991"/>
            <a:ext cx="3152773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OJS-based open-source platform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45 academic journals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 academic organizations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9" name="Google Shape;179;p10"/>
          <p:cNvGrpSpPr/>
          <p:nvPr/>
        </p:nvGrpSpPr>
        <p:grpSpPr>
          <a:xfrm>
            <a:off x="386494" y="1375619"/>
            <a:ext cx="5713131" cy="3447573"/>
            <a:chOff x="3818677" y="2749670"/>
            <a:chExt cx="7108437" cy="3666905"/>
          </a:xfrm>
        </p:grpSpPr>
        <p:pic>
          <p:nvPicPr>
            <p:cNvPr id="180" name="Google Shape;180;p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818677" y="2749670"/>
              <a:ext cx="7108437" cy="36669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1" name="Google Shape;181;p10"/>
            <p:cNvSpPr/>
            <p:nvPr/>
          </p:nvSpPr>
          <p:spPr>
            <a:xfrm>
              <a:off x="6655777" y="5117123"/>
              <a:ext cx="281354" cy="96715"/>
            </a:xfrm>
            <a:prstGeom prst="rect">
              <a:avLst/>
            </a:prstGeom>
            <a:solidFill>
              <a:srgbClr val="FFFFFF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10"/>
            <p:cNvSpPr/>
            <p:nvPr/>
          </p:nvSpPr>
          <p:spPr>
            <a:xfrm>
              <a:off x="9568961" y="5213838"/>
              <a:ext cx="281354" cy="96715"/>
            </a:xfrm>
            <a:prstGeom prst="rect">
              <a:avLst/>
            </a:prstGeom>
            <a:solidFill>
              <a:srgbClr val="FFFFFF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10"/>
            <p:cNvSpPr/>
            <p:nvPr/>
          </p:nvSpPr>
          <p:spPr>
            <a:xfrm>
              <a:off x="9568961" y="3793481"/>
              <a:ext cx="281354" cy="96715"/>
            </a:xfrm>
            <a:prstGeom prst="rect">
              <a:avLst/>
            </a:prstGeom>
            <a:solidFill>
              <a:srgbClr val="FFFFFF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4" name="Google Shape;184;p10"/>
          <p:cNvSpPr txBox="1"/>
          <p:nvPr/>
        </p:nvSpPr>
        <p:spPr>
          <a:xfrm>
            <a:off x="386494" y="5915876"/>
            <a:ext cx="593480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Funded by the EIFL Small Grants Program</a:t>
            </a:r>
            <a:endParaRPr/>
          </a:p>
        </p:txBody>
      </p:sp>
      <p:pic>
        <p:nvPicPr>
          <p:cNvPr id="185" name="Google Shape;185;p10" descr="Open Journal Systems - Wikiped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77426" y="1340835"/>
            <a:ext cx="1188428" cy="1434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468</Words>
  <Application>Microsoft Office PowerPoint</Application>
  <PresentationFormat>On-screen Show (4:3)</PresentationFormat>
  <Paragraphs>107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Calibri</vt:lpstr>
      <vt:lpstr>Noto Sans Symbols</vt:lpstr>
      <vt:lpstr>Arial</vt:lpstr>
      <vt:lpstr>Merriweather</vt:lpstr>
      <vt:lpstr>Office Theme</vt:lpstr>
      <vt:lpstr>PowerPoint Presentation</vt:lpstr>
      <vt:lpstr>Promoting Science and Supporting Scientific Research has always  been the main mission for the National Science Library of Georgia</vt:lpstr>
      <vt:lpstr>Openness – core value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Example: Publication and Statistics</vt:lpstr>
      <vt:lpstr>Example: Researcher profile statistics</vt:lpstr>
      <vt:lpstr>PowerPoint Presentation</vt:lpstr>
      <vt:lpstr>Our path to the EOSC</vt:lpstr>
      <vt:lpstr>  openscience.ge    in  EOSC</vt:lpstr>
      <vt:lpstr>Challenges accepted in 2022</vt:lpstr>
      <vt:lpstr>Perspectives</vt:lpstr>
      <vt:lpstr>  Thanks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Trapaidze</dc:creator>
  <cp:lastModifiedBy>Nino Pavliashvili</cp:lastModifiedBy>
  <cp:revision>2</cp:revision>
  <dcterms:created xsi:type="dcterms:W3CDTF">2022-10-31T11:54:53Z</dcterms:created>
  <dcterms:modified xsi:type="dcterms:W3CDTF">2022-11-01T21:50:06Z</dcterms:modified>
</cp:coreProperties>
</file>