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8"/>
  </p:notesMasterIdLst>
  <p:sldIdLst>
    <p:sldId id="256" r:id="rId2"/>
    <p:sldId id="264" r:id="rId3"/>
    <p:sldId id="257" r:id="rId4"/>
    <p:sldId id="258" r:id="rId5"/>
    <p:sldId id="269" r:id="rId6"/>
    <p:sldId id="259" r:id="rId7"/>
    <p:sldId id="260" r:id="rId8"/>
    <p:sldId id="265" r:id="rId9"/>
    <p:sldId id="261" r:id="rId10"/>
    <p:sldId id="266" r:id="rId11"/>
    <p:sldId id="275" r:id="rId12"/>
    <p:sldId id="276" r:id="rId13"/>
    <p:sldId id="270" r:id="rId14"/>
    <p:sldId id="271" r:id="rId15"/>
    <p:sldId id="272" r:id="rId16"/>
    <p:sldId id="278" r:id="rId17"/>
  </p:sldIdLst>
  <p:sldSz cx="12192000" cy="6858000"/>
  <p:notesSz cx="6858000" cy="9144000"/>
  <p:embeddedFontLst>
    <p:embeddedFont>
      <p:font typeface="Calibri" panose="020F0502020204030204" pitchFamily="34" charset="0"/>
      <p:regular r:id="rId19"/>
      <p:bold r:id="rId20"/>
      <p:italic r:id="rId21"/>
      <p:boldItalic r:id="rId22"/>
    </p:embeddedFont>
    <p:embeddedFont>
      <p:font typeface="Roboto" panose="020B0604020202020204" charset="0"/>
      <p:regular r:id="rId23"/>
      <p:bold r:id="rId24"/>
      <p:italic r:id="rId25"/>
      <p:boldItalic r:id="rId26"/>
    </p:embeddedFont>
    <p:embeddedFont>
      <p:font typeface="Roboto Light" panose="020B0604020202020204" charset="0"/>
      <p:regular r:id="rId27"/>
      <p:bold r:id="rId28"/>
      <p:italic r:id="rId29"/>
      <p:boldItalic r:id="rId3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2" roundtripDataSignature="AMtx7mj3iCmsUAg6bSJ/HFJ9qip3Li3+b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69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756"/>
    <p:restoredTop sz="94654"/>
  </p:normalViewPr>
  <p:slideViewPr>
    <p:cSldViewPr snapToGrid="0">
      <p:cViewPr>
        <p:scale>
          <a:sx n="75" d="100"/>
          <a:sy n="75" d="100"/>
        </p:scale>
        <p:origin x="758" y="19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font" Target="fonts/font3.fntdata"/><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32" Type="http://customschemas.google.com/relationships/presentationmetadata" Target="meta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font" Target="fonts/font10.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font" Target="fonts/font12.fntdata"/><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nl-NL"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80" name="Google Shape;80;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nl-NL" sz="1200" b="0" i="0" u="none" strike="noStrike" cap="none" smtClean="0">
                <a:solidFill>
                  <a:schemeClr val="dk1"/>
                </a:solidFill>
                <a:latin typeface="Calibri"/>
                <a:ea typeface="Calibri"/>
                <a:cs typeface="Calibri"/>
                <a:sym typeface="Calibri"/>
              </a:rPr>
              <a:t>9</a:t>
            </a:fld>
            <a:endParaRPr lang="nl-N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9784659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nl-NL" sz="1200" b="0" i="0" u="none" strike="noStrike" cap="none" smtClean="0">
                <a:solidFill>
                  <a:schemeClr val="dk1"/>
                </a:solidFill>
                <a:latin typeface="Calibri"/>
                <a:ea typeface="Calibri"/>
                <a:cs typeface="Calibri"/>
                <a:sym typeface="Calibri"/>
              </a:rPr>
              <a:t>10</a:t>
            </a:fld>
            <a:endParaRPr lang="nl-N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1564459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80" name="Google Shape;80;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1227692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over Page" type="title">
  <p:cSld name="TITLE">
    <p:spTree>
      <p:nvGrpSpPr>
        <p:cNvPr id="1" name="Shape 14"/>
        <p:cNvGrpSpPr/>
        <p:nvPr/>
      </p:nvGrpSpPr>
      <p:grpSpPr>
        <a:xfrm>
          <a:off x="0" y="0"/>
          <a:ext cx="0" cy="0"/>
          <a:chOff x="0" y="0"/>
          <a:chExt cx="0" cy="0"/>
        </a:xfrm>
      </p:grpSpPr>
      <p:sp>
        <p:nvSpPr>
          <p:cNvPr id="15" name="Google Shape;15;p3"/>
          <p:cNvSpPr/>
          <p:nvPr/>
        </p:nvSpPr>
        <p:spPr>
          <a:xfrm>
            <a:off x="-128789" y="0"/>
            <a:ext cx="12320789" cy="7006107"/>
          </a:xfrm>
          <a:prstGeom prst="rect">
            <a:avLst/>
          </a:prstGeom>
          <a:solidFill>
            <a:srgbClr val="00869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6" name="Google Shape;16;p3"/>
          <p:cNvSpPr txBox="1">
            <a:spLocks noGrp="1"/>
          </p:cNvSpPr>
          <p:nvPr>
            <p:ph type="ctrTitle"/>
          </p:nvPr>
        </p:nvSpPr>
        <p:spPr>
          <a:xfrm>
            <a:off x="423013" y="1600200"/>
            <a:ext cx="9144000" cy="1006475"/>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6500"/>
              <a:buFont typeface="Roboto"/>
              <a:buNone/>
              <a:defRPr sz="6500" b="0" i="0">
                <a:solidFill>
                  <a:schemeClr val="lt1"/>
                </a:solidFill>
                <a:latin typeface="Roboto"/>
                <a:ea typeface="Roboto"/>
                <a:cs typeface="Roboto"/>
                <a:sym typeface="Roboto"/>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3"/>
          <p:cNvSpPr txBox="1">
            <a:spLocks noGrp="1"/>
          </p:cNvSpPr>
          <p:nvPr>
            <p:ph type="subTitle" idx="1"/>
          </p:nvPr>
        </p:nvSpPr>
        <p:spPr>
          <a:xfrm>
            <a:off x="423013" y="2825750"/>
            <a:ext cx="9144000" cy="1655762"/>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Clr>
                <a:schemeClr val="lt1"/>
              </a:buClr>
              <a:buSzPts val="3000"/>
              <a:buNone/>
              <a:defRPr sz="3000" b="0" i="0">
                <a:solidFill>
                  <a:schemeClr val="lt1"/>
                </a:solidFill>
                <a:latin typeface="Roboto"/>
                <a:ea typeface="Roboto"/>
                <a:cs typeface="Roboto"/>
                <a:sym typeface="Roboto"/>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3"/>
          <p:cNvSpPr txBox="1">
            <a:spLocks noGrp="1"/>
          </p:cNvSpPr>
          <p:nvPr>
            <p:ph type="ftr" idx="11"/>
          </p:nvPr>
        </p:nvSpPr>
        <p:spPr>
          <a:xfrm>
            <a:off x="423013" y="6173787"/>
            <a:ext cx="411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pic>
        <p:nvPicPr>
          <p:cNvPr id="19" name="Google Shape;19;p3" descr="A picture containing clipart&#10;&#10;Description automatically generated"/>
          <p:cNvPicPr preferRelativeResize="0"/>
          <p:nvPr/>
        </p:nvPicPr>
        <p:blipFill rotWithShape="1">
          <a:blip r:embed="rId2">
            <a:alphaModFix/>
          </a:blip>
          <a:srcRect/>
          <a:stretch/>
        </p:blipFill>
        <p:spPr>
          <a:xfrm>
            <a:off x="4993394" y="6122751"/>
            <a:ext cx="2076422" cy="467195"/>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Image Page 2">
  <p:cSld name="Image Page 2">
    <p:spTree>
      <p:nvGrpSpPr>
        <p:cNvPr id="1" name="Shape 43"/>
        <p:cNvGrpSpPr/>
        <p:nvPr/>
      </p:nvGrpSpPr>
      <p:grpSpPr>
        <a:xfrm>
          <a:off x="0" y="0"/>
          <a:ext cx="0" cy="0"/>
          <a:chOff x="0" y="0"/>
          <a:chExt cx="0" cy="0"/>
        </a:xfrm>
      </p:grpSpPr>
      <p:sp>
        <p:nvSpPr>
          <p:cNvPr id="44" name="Google Shape;44;p7"/>
          <p:cNvSpPr/>
          <p:nvPr/>
        </p:nvSpPr>
        <p:spPr>
          <a:xfrm>
            <a:off x="-128789" y="-141668"/>
            <a:ext cx="12492507" cy="7212169"/>
          </a:xfrm>
          <a:prstGeom prst="rect">
            <a:avLst/>
          </a:prstGeom>
          <a:solidFill>
            <a:schemeClr val="l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45" name="Google Shape;45;p7"/>
          <p:cNvSpPr>
            <a:spLocks noGrp="1"/>
          </p:cNvSpPr>
          <p:nvPr>
            <p:ph type="pic" idx="2"/>
          </p:nvPr>
        </p:nvSpPr>
        <p:spPr>
          <a:xfrm>
            <a:off x="1721736" y="1570354"/>
            <a:ext cx="9830180" cy="4382570"/>
          </a:xfrm>
          <a:prstGeom prst="rect">
            <a:avLst/>
          </a:prstGeom>
          <a:noFill/>
          <a:ln>
            <a:noFill/>
          </a:ln>
        </p:spPr>
      </p:sp>
      <p:sp>
        <p:nvSpPr>
          <p:cNvPr id="46" name="Google Shape;46;p7"/>
          <p:cNvSpPr txBox="1">
            <a:spLocks noGrp="1"/>
          </p:cNvSpPr>
          <p:nvPr>
            <p:ph type="title"/>
          </p:nvPr>
        </p:nvSpPr>
        <p:spPr>
          <a:xfrm>
            <a:off x="1721738" y="235633"/>
            <a:ext cx="9830179" cy="603887"/>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8691"/>
              </a:buClr>
              <a:buSzPts val="3500"/>
              <a:buFont typeface="Roboto"/>
              <a:buNone/>
              <a:defRPr sz="3500" b="0" i="0">
                <a:solidFill>
                  <a:srgbClr val="008691"/>
                </a:solidFill>
                <a:latin typeface="Roboto"/>
                <a:ea typeface="Roboto"/>
                <a:cs typeface="Roboto"/>
                <a:sym typeface="Roboto"/>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7"/>
          <p:cNvSpPr txBox="1">
            <a:spLocks noGrp="1"/>
          </p:cNvSpPr>
          <p:nvPr>
            <p:ph type="body" idx="1"/>
          </p:nvPr>
        </p:nvSpPr>
        <p:spPr>
          <a:xfrm>
            <a:off x="1721741" y="895137"/>
            <a:ext cx="9830176" cy="36476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0C0C0C"/>
              </a:buClr>
              <a:buSzPts val="1900"/>
              <a:buNone/>
              <a:defRPr sz="1900" b="0" i="0">
                <a:solidFill>
                  <a:srgbClr val="0C0C0C"/>
                </a:solidFill>
                <a:latin typeface="Roboto"/>
                <a:ea typeface="Roboto"/>
                <a:cs typeface="Roboto"/>
                <a:sym typeface="Roboto"/>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7"/>
          <p:cNvSpPr txBox="1">
            <a:spLocks noGrp="1"/>
          </p:cNvSpPr>
          <p:nvPr>
            <p:ph type="ftr" idx="11"/>
          </p:nvPr>
        </p:nvSpPr>
        <p:spPr>
          <a:xfrm>
            <a:off x="311426" y="6356350"/>
            <a:ext cx="411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1200">
                <a:solidFill>
                  <a:srgbClr val="00869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7"/>
          <p:cNvSpPr txBox="1">
            <a:spLocks noGrp="1"/>
          </p:cNvSpPr>
          <p:nvPr>
            <p:ph type="sldNum" idx="12"/>
          </p:nvPr>
        </p:nvSpPr>
        <p:spPr>
          <a:xfrm>
            <a:off x="10744200" y="6423497"/>
            <a:ext cx="1289222" cy="19887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900" b="0" i="0" u="none" strike="noStrike" cap="none">
                <a:solidFill>
                  <a:srgbClr val="008691"/>
                </a:solidFill>
                <a:latin typeface="Roboto Light"/>
                <a:ea typeface="Roboto Light"/>
                <a:cs typeface="Roboto Light"/>
                <a:sym typeface="Roboto Light"/>
              </a:defRPr>
            </a:lvl1pPr>
            <a:lvl2pPr marL="0" lvl="1" indent="0" algn="r">
              <a:spcBef>
                <a:spcPts val="0"/>
              </a:spcBef>
              <a:buNone/>
              <a:defRPr sz="900" b="0" i="0" u="none" strike="noStrike" cap="none">
                <a:solidFill>
                  <a:srgbClr val="008691"/>
                </a:solidFill>
                <a:latin typeface="Roboto Light"/>
                <a:ea typeface="Roboto Light"/>
                <a:cs typeface="Roboto Light"/>
                <a:sym typeface="Roboto Light"/>
              </a:defRPr>
            </a:lvl2pPr>
            <a:lvl3pPr marL="0" lvl="2" indent="0" algn="r">
              <a:spcBef>
                <a:spcPts val="0"/>
              </a:spcBef>
              <a:buNone/>
              <a:defRPr sz="900" b="0" i="0" u="none" strike="noStrike" cap="none">
                <a:solidFill>
                  <a:srgbClr val="008691"/>
                </a:solidFill>
                <a:latin typeface="Roboto Light"/>
                <a:ea typeface="Roboto Light"/>
                <a:cs typeface="Roboto Light"/>
                <a:sym typeface="Roboto Light"/>
              </a:defRPr>
            </a:lvl3pPr>
            <a:lvl4pPr marL="0" lvl="3" indent="0" algn="r">
              <a:spcBef>
                <a:spcPts val="0"/>
              </a:spcBef>
              <a:buNone/>
              <a:defRPr sz="900" b="0" i="0" u="none" strike="noStrike" cap="none">
                <a:solidFill>
                  <a:srgbClr val="008691"/>
                </a:solidFill>
                <a:latin typeface="Roboto Light"/>
                <a:ea typeface="Roboto Light"/>
                <a:cs typeface="Roboto Light"/>
                <a:sym typeface="Roboto Light"/>
              </a:defRPr>
            </a:lvl4pPr>
            <a:lvl5pPr marL="0" lvl="4" indent="0" algn="r">
              <a:spcBef>
                <a:spcPts val="0"/>
              </a:spcBef>
              <a:buNone/>
              <a:defRPr sz="900" b="0" i="0" u="none" strike="noStrike" cap="none">
                <a:solidFill>
                  <a:srgbClr val="008691"/>
                </a:solidFill>
                <a:latin typeface="Roboto Light"/>
                <a:ea typeface="Roboto Light"/>
                <a:cs typeface="Roboto Light"/>
                <a:sym typeface="Roboto Light"/>
              </a:defRPr>
            </a:lvl5pPr>
            <a:lvl6pPr marL="0" lvl="5" indent="0" algn="r">
              <a:spcBef>
                <a:spcPts val="0"/>
              </a:spcBef>
              <a:buNone/>
              <a:defRPr sz="900" b="0" i="0" u="none" strike="noStrike" cap="none">
                <a:solidFill>
                  <a:srgbClr val="008691"/>
                </a:solidFill>
                <a:latin typeface="Roboto Light"/>
                <a:ea typeface="Roboto Light"/>
                <a:cs typeface="Roboto Light"/>
                <a:sym typeface="Roboto Light"/>
              </a:defRPr>
            </a:lvl6pPr>
            <a:lvl7pPr marL="0" lvl="6" indent="0" algn="r">
              <a:spcBef>
                <a:spcPts val="0"/>
              </a:spcBef>
              <a:buNone/>
              <a:defRPr sz="900" b="0" i="0" u="none" strike="noStrike" cap="none">
                <a:solidFill>
                  <a:srgbClr val="008691"/>
                </a:solidFill>
                <a:latin typeface="Roboto Light"/>
                <a:ea typeface="Roboto Light"/>
                <a:cs typeface="Roboto Light"/>
                <a:sym typeface="Roboto Light"/>
              </a:defRPr>
            </a:lvl7pPr>
            <a:lvl8pPr marL="0" lvl="7" indent="0" algn="r">
              <a:spcBef>
                <a:spcPts val="0"/>
              </a:spcBef>
              <a:buNone/>
              <a:defRPr sz="900" b="0" i="0" u="none" strike="noStrike" cap="none">
                <a:solidFill>
                  <a:srgbClr val="008691"/>
                </a:solidFill>
                <a:latin typeface="Roboto Light"/>
                <a:ea typeface="Roboto Light"/>
                <a:cs typeface="Roboto Light"/>
                <a:sym typeface="Roboto Light"/>
              </a:defRPr>
            </a:lvl8pPr>
            <a:lvl9pPr marL="0" lvl="8" indent="0" algn="r">
              <a:spcBef>
                <a:spcPts val="0"/>
              </a:spcBef>
              <a:buNone/>
              <a:defRPr sz="900" b="0" i="0" u="none" strike="noStrike" cap="none">
                <a:solidFill>
                  <a:srgbClr val="008691"/>
                </a:solidFill>
                <a:latin typeface="Roboto Light"/>
                <a:ea typeface="Roboto Light"/>
                <a:cs typeface="Roboto Light"/>
                <a:sym typeface="Roboto Light"/>
              </a:defRPr>
            </a:lvl9pPr>
          </a:lstStyle>
          <a:p>
            <a:pPr marL="0" lvl="0" indent="0" algn="r" rtl="0">
              <a:spcBef>
                <a:spcPts val="0"/>
              </a:spcBef>
              <a:spcAft>
                <a:spcPts val="0"/>
              </a:spcAft>
              <a:buNone/>
            </a:pPr>
            <a:fld id="{00000000-1234-1234-1234-123412341234}" type="slidenum">
              <a:rPr lang="nl-NL"/>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Full Page Image">
  <p:cSld name="Full Page Image">
    <p:spTree>
      <p:nvGrpSpPr>
        <p:cNvPr id="1" name="Shape 51"/>
        <p:cNvGrpSpPr/>
        <p:nvPr/>
      </p:nvGrpSpPr>
      <p:grpSpPr>
        <a:xfrm>
          <a:off x="0" y="0"/>
          <a:ext cx="0" cy="0"/>
          <a:chOff x="0" y="0"/>
          <a:chExt cx="0" cy="0"/>
        </a:xfrm>
      </p:grpSpPr>
      <p:sp>
        <p:nvSpPr>
          <p:cNvPr id="52" name="Google Shape;52;p8"/>
          <p:cNvSpPr>
            <a:spLocks noGrp="1"/>
          </p:cNvSpPr>
          <p:nvPr>
            <p:ph type="pic" idx="2"/>
          </p:nvPr>
        </p:nvSpPr>
        <p:spPr>
          <a:xfrm>
            <a:off x="0" y="0"/>
            <a:ext cx="12192000" cy="6857999"/>
          </a:xfrm>
          <a:prstGeom prst="rect">
            <a:avLst/>
          </a:prstGeom>
          <a:noFill/>
          <a:ln>
            <a:noFill/>
          </a:ln>
        </p:spPr>
      </p:sp>
      <p:pic>
        <p:nvPicPr>
          <p:cNvPr id="53" name="Google Shape;53;p8"/>
          <p:cNvPicPr preferRelativeResize="0"/>
          <p:nvPr/>
        </p:nvPicPr>
        <p:blipFill rotWithShape="1">
          <a:blip r:embed="rId2">
            <a:alphaModFix/>
          </a:blip>
          <a:srcRect/>
          <a:stretch/>
        </p:blipFill>
        <p:spPr>
          <a:xfrm>
            <a:off x="358140" y="360654"/>
            <a:ext cx="1196340" cy="340893"/>
          </a:xfrm>
          <a:prstGeom prst="rect">
            <a:avLst/>
          </a:prstGeom>
          <a:noFill/>
          <a:ln>
            <a:noFill/>
          </a:ln>
        </p:spPr>
      </p:pic>
      <p:sp>
        <p:nvSpPr>
          <p:cNvPr id="54" name="Google Shape;54;p8"/>
          <p:cNvSpPr txBox="1">
            <a:spLocks noGrp="1"/>
          </p:cNvSpPr>
          <p:nvPr>
            <p:ph type="body" idx="1"/>
          </p:nvPr>
        </p:nvSpPr>
        <p:spPr>
          <a:xfrm>
            <a:off x="311150" y="418955"/>
            <a:ext cx="1289043" cy="290035"/>
          </a:xfrm>
          <a:prstGeom prst="rect">
            <a:avLst/>
          </a:prstGeom>
          <a:blipFill rotWithShape="1">
            <a:blip r:embed="rId3">
              <a:alphaModFix/>
            </a:blip>
            <a:stretch>
              <a:fillRect/>
            </a:stretch>
          </a:blip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SzPts val="100"/>
              <a:buFont typeface="Roboto Light"/>
              <a:buNone/>
              <a:defRPr sz="100"/>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5" name="Google Shape;55;p8"/>
          <p:cNvSpPr txBox="1">
            <a:spLocks noGrp="1"/>
          </p:cNvSpPr>
          <p:nvPr>
            <p:ph type="ftr" idx="11"/>
          </p:nvPr>
        </p:nvSpPr>
        <p:spPr>
          <a:xfrm>
            <a:off x="311426" y="6356350"/>
            <a:ext cx="411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1200">
                <a:solidFill>
                  <a:srgbClr val="00869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8"/>
          <p:cNvSpPr txBox="1">
            <a:spLocks noGrp="1"/>
          </p:cNvSpPr>
          <p:nvPr>
            <p:ph type="sldNum" idx="12"/>
          </p:nvPr>
        </p:nvSpPr>
        <p:spPr>
          <a:xfrm>
            <a:off x="10744200" y="6423497"/>
            <a:ext cx="1289222" cy="19887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900" b="0" i="0" u="none" strike="noStrike" cap="none">
                <a:solidFill>
                  <a:srgbClr val="008691"/>
                </a:solidFill>
                <a:latin typeface="Roboto Light"/>
                <a:ea typeface="Roboto Light"/>
                <a:cs typeface="Roboto Light"/>
                <a:sym typeface="Roboto Light"/>
              </a:defRPr>
            </a:lvl1pPr>
            <a:lvl2pPr marL="0" lvl="1" indent="0" algn="r">
              <a:spcBef>
                <a:spcPts val="0"/>
              </a:spcBef>
              <a:buNone/>
              <a:defRPr sz="900" b="0" i="0" u="none" strike="noStrike" cap="none">
                <a:solidFill>
                  <a:srgbClr val="008691"/>
                </a:solidFill>
                <a:latin typeface="Roboto Light"/>
                <a:ea typeface="Roboto Light"/>
                <a:cs typeface="Roboto Light"/>
                <a:sym typeface="Roboto Light"/>
              </a:defRPr>
            </a:lvl2pPr>
            <a:lvl3pPr marL="0" lvl="2" indent="0" algn="r">
              <a:spcBef>
                <a:spcPts val="0"/>
              </a:spcBef>
              <a:buNone/>
              <a:defRPr sz="900" b="0" i="0" u="none" strike="noStrike" cap="none">
                <a:solidFill>
                  <a:srgbClr val="008691"/>
                </a:solidFill>
                <a:latin typeface="Roboto Light"/>
                <a:ea typeface="Roboto Light"/>
                <a:cs typeface="Roboto Light"/>
                <a:sym typeface="Roboto Light"/>
              </a:defRPr>
            </a:lvl3pPr>
            <a:lvl4pPr marL="0" lvl="3" indent="0" algn="r">
              <a:spcBef>
                <a:spcPts val="0"/>
              </a:spcBef>
              <a:buNone/>
              <a:defRPr sz="900" b="0" i="0" u="none" strike="noStrike" cap="none">
                <a:solidFill>
                  <a:srgbClr val="008691"/>
                </a:solidFill>
                <a:latin typeface="Roboto Light"/>
                <a:ea typeface="Roboto Light"/>
                <a:cs typeface="Roboto Light"/>
                <a:sym typeface="Roboto Light"/>
              </a:defRPr>
            </a:lvl4pPr>
            <a:lvl5pPr marL="0" lvl="4" indent="0" algn="r">
              <a:spcBef>
                <a:spcPts val="0"/>
              </a:spcBef>
              <a:buNone/>
              <a:defRPr sz="900" b="0" i="0" u="none" strike="noStrike" cap="none">
                <a:solidFill>
                  <a:srgbClr val="008691"/>
                </a:solidFill>
                <a:latin typeface="Roboto Light"/>
                <a:ea typeface="Roboto Light"/>
                <a:cs typeface="Roboto Light"/>
                <a:sym typeface="Roboto Light"/>
              </a:defRPr>
            </a:lvl5pPr>
            <a:lvl6pPr marL="0" lvl="5" indent="0" algn="r">
              <a:spcBef>
                <a:spcPts val="0"/>
              </a:spcBef>
              <a:buNone/>
              <a:defRPr sz="900" b="0" i="0" u="none" strike="noStrike" cap="none">
                <a:solidFill>
                  <a:srgbClr val="008691"/>
                </a:solidFill>
                <a:latin typeface="Roboto Light"/>
                <a:ea typeface="Roboto Light"/>
                <a:cs typeface="Roboto Light"/>
                <a:sym typeface="Roboto Light"/>
              </a:defRPr>
            </a:lvl6pPr>
            <a:lvl7pPr marL="0" lvl="6" indent="0" algn="r">
              <a:spcBef>
                <a:spcPts val="0"/>
              </a:spcBef>
              <a:buNone/>
              <a:defRPr sz="900" b="0" i="0" u="none" strike="noStrike" cap="none">
                <a:solidFill>
                  <a:srgbClr val="008691"/>
                </a:solidFill>
                <a:latin typeface="Roboto Light"/>
                <a:ea typeface="Roboto Light"/>
                <a:cs typeface="Roboto Light"/>
                <a:sym typeface="Roboto Light"/>
              </a:defRPr>
            </a:lvl7pPr>
            <a:lvl8pPr marL="0" lvl="7" indent="0" algn="r">
              <a:spcBef>
                <a:spcPts val="0"/>
              </a:spcBef>
              <a:buNone/>
              <a:defRPr sz="900" b="0" i="0" u="none" strike="noStrike" cap="none">
                <a:solidFill>
                  <a:srgbClr val="008691"/>
                </a:solidFill>
                <a:latin typeface="Roboto Light"/>
                <a:ea typeface="Roboto Light"/>
                <a:cs typeface="Roboto Light"/>
                <a:sym typeface="Roboto Light"/>
              </a:defRPr>
            </a:lvl8pPr>
            <a:lvl9pPr marL="0" lvl="8" indent="0" algn="r">
              <a:spcBef>
                <a:spcPts val="0"/>
              </a:spcBef>
              <a:buNone/>
              <a:defRPr sz="900" b="0" i="0" u="none" strike="noStrike" cap="none">
                <a:solidFill>
                  <a:srgbClr val="008691"/>
                </a:solidFill>
                <a:latin typeface="Roboto Light"/>
                <a:ea typeface="Roboto Light"/>
                <a:cs typeface="Roboto Light"/>
                <a:sym typeface="Roboto Light"/>
              </a:defRPr>
            </a:lvl9pPr>
          </a:lstStyle>
          <a:p>
            <a:pPr marL="0" lvl="0" indent="0" algn="r" rtl="0">
              <a:spcBef>
                <a:spcPts val="0"/>
              </a:spcBef>
              <a:spcAft>
                <a:spcPts val="0"/>
              </a:spcAft>
              <a:buNone/>
            </a:pPr>
            <a:fld id="{00000000-1234-1234-1234-123412341234}" type="slidenum">
              <a:rPr lang="nl-NL"/>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Divider Page 1">
  <p:cSld name="Divider Page 1">
    <p:spTree>
      <p:nvGrpSpPr>
        <p:cNvPr id="1" name="Shape 57"/>
        <p:cNvGrpSpPr/>
        <p:nvPr/>
      </p:nvGrpSpPr>
      <p:grpSpPr>
        <a:xfrm>
          <a:off x="0" y="0"/>
          <a:ext cx="0" cy="0"/>
          <a:chOff x="0" y="0"/>
          <a:chExt cx="0" cy="0"/>
        </a:xfrm>
      </p:grpSpPr>
      <p:sp>
        <p:nvSpPr>
          <p:cNvPr id="58" name="Google Shape;58;p9"/>
          <p:cNvSpPr/>
          <p:nvPr/>
        </p:nvSpPr>
        <p:spPr>
          <a:xfrm>
            <a:off x="-103031" y="-103031"/>
            <a:ext cx="6199031" cy="6961031"/>
          </a:xfrm>
          <a:prstGeom prst="rect">
            <a:avLst/>
          </a:prstGeom>
          <a:solidFill>
            <a:srgbClr val="00869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59" name="Google Shape;59;p9"/>
          <p:cNvSpPr>
            <a:spLocks noGrp="1"/>
          </p:cNvSpPr>
          <p:nvPr>
            <p:ph type="pic" idx="2"/>
          </p:nvPr>
        </p:nvSpPr>
        <p:spPr>
          <a:xfrm>
            <a:off x="6096000" y="0"/>
            <a:ext cx="6096000" cy="6857999"/>
          </a:xfrm>
          <a:prstGeom prst="rect">
            <a:avLst/>
          </a:prstGeom>
          <a:noFill/>
          <a:ln>
            <a:noFill/>
          </a:ln>
        </p:spPr>
      </p:sp>
      <p:sp>
        <p:nvSpPr>
          <p:cNvPr id="60" name="Google Shape;60;p9"/>
          <p:cNvSpPr txBox="1">
            <a:spLocks noGrp="1"/>
          </p:cNvSpPr>
          <p:nvPr>
            <p:ph type="title"/>
          </p:nvPr>
        </p:nvSpPr>
        <p:spPr>
          <a:xfrm>
            <a:off x="668192" y="940672"/>
            <a:ext cx="5082367" cy="603887"/>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3500"/>
              <a:buFont typeface="Roboto"/>
              <a:buNone/>
              <a:defRPr sz="3500" b="0" i="0">
                <a:solidFill>
                  <a:schemeClr val="lt1"/>
                </a:solidFill>
                <a:latin typeface="Roboto"/>
                <a:ea typeface="Roboto"/>
                <a:cs typeface="Roboto"/>
                <a:sym typeface="Roboto"/>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1" name="Google Shape;61;p9"/>
          <p:cNvSpPr txBox="1">
            <a:spLocks noGrp="1"/>
          </p:cNvSpPr>
          <p:nvPr>
            <p:ph type="body" idx="1"/>
          </p:nvPr>
        </p:nvSpPr>
        <p:spPr>
          <a:xfrm>
            <a:off x="668192" y="1650367"/>
            <a:ext cx="5082368" cy="36476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2000"/>
              <a:buNone/>
              <a:defRPr sz="2000" b="0" i="0">
                <a:solidFill>
                  <a:schemeClr val="lt1"/>
                </a:solidFill>
                <a:latin typeface="Roboto"/>
                <a:ea typeface="Roboto"/>
                <a:cs typeface="Roboto"/>
                <a:sym typeface="Roboto"/>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2" name="Google Shape;62;p9"/>
          <p:cNvSpPr txBox="1">
            <a:spLocks noGrp="1"/>
          </p:cNvSpPr>
          <p:nvPr>
            <p:ph type="body" idx="3"/>
          </p:nvPr>
        </p:nvSpPr>
        <p:spPr>
          <a:xfrm>
            <a:off x="668192" y="2270760"/>
            <a:ext cx="5082367" cy="3682163"/>
          </a:xfrm>
          <a:prstGeom prst="rect">
            <a:avLst/>
          </a:prstGeom>
          <a:noFill/>
          <a:ln>
            <a:noFill/>
          </a:ln>
        </p:spPr>
        <p:txBody>
          <a:bodyPr spcFirstLastPara="1" wrap="square" lIns="91425" tIns="45700" rIns="91425" bIns="45700" anchor="t" anchorCtr="0">
            <a:normAutofit/>
          </a:bodyPr>
          <a:lstStyle>
            <a:lvl1pPr marL="457200" lvl="0" indent="-228600" algn="l">
              <a:lnSpc>
                <a:spcPct val="130000"/>
              </a:lnSpc>
              <a:spcBef>
                <a:spcPts val="1000"/>
              </a:spcBef>
              <a:spcAft>
                <a:spcPts val="0"/>
              </a:spcAft>
              <a:buClr>
                <a:schemeClr val="lt1"/>
              </a:buClr>
              <a:buSzPts val="1500"/>
              <a:buNone/>
              <a:defRPr sz="1500" b="0" i="0">
                <a:solidFill>
                  <a:schemeClr val="lt1"/>
                </a:solidFill>
                <a:latin typeface="Roboto"/>
                <a:ea typeface="Roboto"/>
                <a:cs typeface="Roboto"/>
                <a:sym typeface="Roboto"/>
              </a:defRPr>
            </a:lvl1pPr>
            <a:lvl2pPr marL="914400" lvl="1" indent="-323850" algn="l">
              <a:lnSpc>
                <a:spcPct val="90000"/>
              </a:lnSpc>
              <a:spcBef>
                <a:spcPts val="500"/>
              </a:spcBef>
              <a:spcAft>
                <a:spcPts val="0"/>
              </a:spcAft>
              <a:buClr>
                <a:srgbClr val="3A3838"/>
              </a:buClr>
              <a:buSzPts val="1500"/>
              <a:buChar char="•"/>
              <a:defRPr sz="1500">
                <a:solidFill>
                  <a:srgbClr val="3A3838"/>
                </a:solidFill>
                <a:latin typeface="Roboto Light"/>
                <a:ea typeface="Roboto Light"/>
                <a:cs typeface="Roboto Light"/>
                <a:sym typeface="Roboto Light"/>
              </a:defRPr>
            </a:lvl2pPr>
            <a:lvl3pPr marL="1371600" lvl="2" indent="-323850" algn="l">
              <a:lnSpc>
                <a:spcPct val="90000"/>
              </a:lnSpc>
              <a:spcBef>
                <a:spcPts val="500"/>
              </a:spcBef>
              <a:spcAft>
                <a:spcPts val="0"/>
              </a:spcAft>
              <a:buClr>
                <a:srgbClr val="3A3838"/>
              </a:buClr>
              <a:buSzPts val="1500"/>
              <a:buChar char="•"/>
              <a:defRPr sz="1500">
                <a:solidFill>
                  <a:srgbClr val="3A3838"/>
                </a:solidFill>
                <a:latin typeface="Roboto Light"/>
                <a:ea typeface="Roboto Light"/>
                <a:cs typeface="Roboto Light"/>
                <a:sym typeface="Roboto Light"/>
              </a:defRPr>
            </a:lvl3pPr>
            <a:lvl4pPr marL="1828800" lvl="3" indent="-323850" algn="l">
              <a:lnSpc>
                <a:spcPct val="90000"/>
              </a:lnSpc>
              <a:spcBef>
                <a:spcPts val="500"/>
              </a:spcBef>
              <a:spcAft>
                <a:spcPts val="0"/>
              </a:spcAft>
              <a:buClr>
                <a:srgbClr val="3A3838"/>
              </a:buClr>
              <a:buSzPts val="1500"/>
              <a:buChar char="•"/>
              <a:defRPr sz="1500">
                <a:solidFill>
                  <a:srgbClr val="3A3838"/>
                </a:solidFill>
                <a:latin typeface="Roboto Light"/>
                <a:ea typeface="Roboto Light"/>
                <a:cs typeface="Roboto Light"/>
                <a:sym typeface="Roboto Light"/>
              </a:defRPr>
            </a:lvl4pPr>
            <a:lvl5pPr marL="2286000" lvl="4" indent="-323850" algn="l">
              <a:lnSpc>
                <a:spcPct val="90000"/>
              </a:lnSpc>
              <a:spcBef>
                <a:spcPts val="500"/>
              </a:spcBef>
              <a:spcAft>
                <a:spcPts val="0"/>
              </a:spcAft>
              <a:buClr>
                <a:srgbClr val="3A3838"/>
              </a:buClr>
              <a:buSzPts val="1500"/>
              <a:buChar char="•"/>
              <a:defRPr sz="1500">
                <a:solidFill>
                  <a:srgbClr val="3A3838"/>
                </a:solidFill>
                <a:latin typeface="Roboto Light"/>
                <a:ea typeface="Roboto Light"/>
                <a:cs typeface="Roboto Light"/>
                <a:sym typeface="Roboto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3" name="Google Shape;63;p9"/>
          <p:cNvSpPr txBox="1">
            <a:spLocks noGrp="1"/>
          </p:cNvSpPr>
          <p:nvPr>
            <p:ph type="ftr" idx="11"/>
          </p:nvPr>
        </p:nvSpPr>
        <p:spPr>
          <a:xfrm>
            <a:off x="311426" y="6356350"/>
            <a:ext cx="411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1000">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9"/>
          <p:cNvSpPr txBox="1">
            <a:spLocks noGrp="1"/>
          </p:cNvSpPr>
          <p:nvPr>
            <p:ph type="sldNum" idx="12"/>
          </p:nvPr>
        </p:nvSpPr>
        <p:spPr>
          <a:xfrm>
            <a:off x="4737652" y="6439477"/>
            <a:ext cx="1289222" cy="19887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900" b="0" i="0" u="none" strike="noStrike" cap="none">
                <a:solidFill>
                  <a:srgbClr val="008691"/>
                </a:solidFill>
                <a:latin typeface="Roboto Light"/>
                <a:ea typeface="Roboto Light"/>
                <a:cs typeface="Roboto Light"/>
                <a:sym typeface="Roboto Light"/>
              </a:defRPr>
            </a:lvl1pPr>
            <a:lvl2pPr marL="0" lvl="1" indent="0" algn="r">
              <a:spcBef>
                <a:spcPts val="0"/>
              </a:spcBef>
              <a:buNone/>
              <a:defRPr sz="900" b="0" i="0" u="none" strike="noStrike" cap="none">
                <a:solidFill>
                  <a:srgbClr val="008691"/>
                </a:solidFill>
                <a:latin typeface="Roboto Light"/>
                <a:ea typeface="Roboto Light"/>
                <a:cs typeface="Roboto Light"/>
                <a:sym typeface="Roboto Light"/>
              </a:defRPr>
            </a:lvl2pPr>
            <a:lvl3pPr marL="0" lvl="2" indent="0" algn="r">
              <a:spcBef>
                <a:spcPts val="0"/>
              </a:spcBef>
              <a:buNone/>
              <a:defRPr sz="900" b="0" i="0" u="none" strike="noStrike" cap="none">
                <a:solidFill>
                  <a:srgbClr val="008691"/>
                </a:solidFill>
                <a:latin typeface="Roboto Light"/>
                <a:ea typeface="Roboto Light"/>
                <a:cs typeface="Roboto Light"/>
                <a:sym typeface="Roboto Light"/>
              </a:defRPr>
            </a:lvl3pPr>
            <a:lvl4pPr marL="0" lvl="3" indent="0" algn="r">
              <a:spcBef>
                <a:spcPts val="0"/>
              </a:spcBef>
              <a:buNone/>
              <a:defRPr sz="900" b="0" i="0" u="none" strike="noStrike" cap="none">
                <a:solidFill>
                  <a:srgbClr val="008691"/>
                </a:solidFill>
                <a:latin typeface="Roboto Light"/>
                <a:ea typeface="Roboto Light"/>
                <a:cs typeface="Roboto Light"/>
                <a:sym typeface="Roboto Light"/>
              </a:defRPr>
            </a:lvl4pPr>
            <a:lvl5pPr marL="0" lvl="4" indent="0" algn="r">
              <a:spcBef>
                <a:spcPts val="0"/>
              </a:spcBef>
              <a:buNone/>
              <a:defRPr sz="900" b="0" i="0" u="none" strike="noStrike" cap="none">
                <a:solidFill>
                  <a:srgbClr val="008691"/>
                </a:solidFill>
                <a:latin typeface="Roboto Light"/>
                <a:ea typeface="Roboto Light"/>
                <a:cs typeface="Roboto Light"/>
                <a:sym typeface="Roboto Light"/>
              </a:defRPr>
            </a:lvl5pPr>
            <a:lvl6pPr marL="0" lvl="5" indent="0" algn="r">
              <a:spcBef>
                <a:spcPts val="0"/>
              </a:spcBef>
              <a:buNone/>
              <a:defRPr sz="900" b="0" i="0" u="none" strike="noStrike" cap="none">
                <a:solidFill>
                  <a:srgbClr val="008691"/>
                </a:solidFill>
                <a:latin typeface="Roboto Light"/>
                <a:ea typeface="Roboto Light"/>
                <a:cs typeface="Roboto Light"/>
                <a:sym typeface="Roboto Light"/>
              </a:defRPr>
            </a:lvl6pPr>
            <a:lvl7pPr marL="0" lvl="6" indent="0" algn="r">
              <a:spcBef>
                <a:spcPts val="0"/>
              </a:spcBef>
              <a:buNone/>
              <a:defRPr sz="900" b="0" i="0" u="none" strike="noStrike" cap="none">
                <a:solidFill>
                  <a:srgbClr val="008691"/>
                </a:solidFill>
                <a:latin typeface="Roboto Light"/>
                <a:ea typeface="Roboto Light"/>
                <a:cs typeface="Roboto Light"/>
                <a:sym typeface="Roboto Light"/>
              </a:defRPr>
            </a:lvl7pPr>
            <a:lvl8pPr marL="0" lvl="7" indent="0" algn="r">
              <a:spcBef>
                <a:spcPts val="0"/>
              </a:spcBef>
              <a:buNone/>
              <a:defRPr sz="900" b="0" i="0" u="none" strike="noStrike" cap="none">
                <a:solidFill>
                  <a:srgbClr val="008691"/>
                </a:solidFill>
                <a:latin typeface="Roboto Light"/>
                <a:ea typeface="Roboto Light"/>
                <a:cs typeface="Roboto Light"/>
                <a:sym typeface="Roboto Light"/>
              </a:defRPr>
            </a:lvl8pPr>
            <a:lvl9pPr marL="0" lvl="8" indent="0" algn="r">
              <a:spcBef>
                <a:spcPts val="0"/>
              </a:spcBef>
              <a:buNone/>
              <a:defRPr sz="900" b="0" i="0" u="none" strike="noStrike" cap="none">
                <a:solidFill>
                  <a:srgbClr val="008691"/>
                </a:solidFill>
                <a:latin typeface="Roboto Light"/>
                <a:ea typeface="Roboto Light"/>
                <a:cs typeface="Roboto Light"/>
                <a:sym typeface="Roboto Light"/>
              </a:defRPr>
            </a:lvl9pPr>
          </a:lstStyle>
          <a:p>
            <a:pPr marL="0" lvl="0" indent="0" algn="r" rtl="0">
              <a:spcBef>
                <a:spcPts val="0"/>
              </a:spcBef>
              <a:spcAft>
                <a:spcPts val="0"/>
              </a:spcAft>
              <a:buNone/>
            </a:pPr>
            <a:fld id="{00000000-1234-1234-1234-123412341234}" type="slidenum">
              <a:rPr lang="nl-NL"/>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Divider Page 2">
  <p:cSld name="Divider Page 2">
    <p:spTree>
      <p:nvGrpSpPr>
        <p:cNvPr id="1" name="Shape 66"/>
        <p:cNvGrpSpPr/>
        <p:nvPr/>
      </p:nvGrpSpPr>
      <p:grpSpPr>
        <a:xfrm>
          <a:off x="0" y="0"/>
          <a:ext cx="0" cy="0"/>
          <a:chOff x="0" y="0"/>
          <a:chExt cx="0" cy="0"/>
        </a:xfrm>
      </p:grpSpPr>
      <p:pic>
        <p:nvPicPr>
          <p:cNvPr id="67" name="Google Shape;67;p10"/>
          <p:cNvPicPr preferRelativeResize="0"/>
          <p:nvPr/>
        </p:nvPicPr>
        <p:blipFill rotWithShape="1">
          <a:blip r:embed="rId2">
            <a:alphaModFix/>
          </a:blip>
          <a:srcRect/>
          <a:stretch/>
        </p:blipFill>
        <p:spPr>
          <a:xfrm>
            <a:off x="6096000" y="-1"/>
            <a:ext cx="6096000" cy="6858000"/>
          </a:xfrm>
          <a:prstGeom prst="rect">
            <a:avLst/>
          </a:prstGeom>
          <a:noFill/>
          <a:ln>
            <a:noFill/>
          </a:ln>
        </p:spPr>
      </p:pic>
      <p:sp>
        <p:nvSpPr>
          <p:cNvPr id="68" name="Google Shape;68;p10"/>
          <p:cNvSpPr>
            <a:spLocks noGrp="1"/>
          </p:cNvSpPr>
          <p:nvPr>
            <p:ph type="pic" idx="2"/>
          </p:nvPr>
        </p:nvSpPr>
        <p:spPr>
          <a:xfrm>
            <a:off x="0" y="1"/>
            <a:ext cx="6096000" cy="6857999"/>
          </a:xfrm>
          <a:prstGeom prst="rect">
            <a:avLst/>
          </a:prstGeom>
          <a:noFill/>
          <a:ln>
            <a:noFill/>
          </a:ln>
        </p:spPr>
      </p:sp>
      <p:sp>
        <p:nvSpPr>
          <p:cNvPr id="69" name="Google Shape;69;p10"/>
          <p:cNvSpPr txBox="1">
            <a:spLocks noGrp="1"/>
          </p:cNvSpPr>
          <p:nvPr>
            <p:ph type="title"/>
          </p:nvPr>
        </p:nvSpPr>
        <p:spPr>
          <a:xfrm>
            <a:off x="6787052" y="940672"/>
            <a:ext cx="5082367" cy="603887"/>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3500"/>
              <a:buFont typeface="Roboto"/>
              <a:buNone/>
              <a:defRPr sz="3500" b="0" i="0">
                <a:solidFill>
                  <a:schemeClr val="lt1"/>
                </a:solidFill>
                <a:latin typeface="Roboto"/>
                <a:ea typeface="Roboto"/>
                <a:cs typeface="Roboto"/>
                <a:sym typeface="Roboto"/>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10"/>
          <p:cNvSpPr txBox="1">
            <a:spLocks noGrp="1"/>
          </p:cNvSpPr>
          <p:nvPr>
            <p:ph type="body" idx="1"/>
          </p:nvPr>
        </p:nvSpPr>
        <p:spPr>
          <a:xfrm>
            <a:off x="6787052" y="1650367"/>
            <a:ext cx="5082368" cy="36476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2000"/>
              <a:buNone/>
              <a:defRPr sz="2000" b="0" i="0">
                <a:solidFill>
                  <a:schemeClr val="lt1"/>
                </a:solidFill>
                <a:latin typeface="Roboto"/>
                <a:ea typeface="Roboto"/>
                <a:cs typeface="Roboto"/>
                <a:sym typeface="Roboto"/>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10"/>
          <p:cNvSpPr txBox="1">
            <a:spLocks noGrp="1"/>
          </p:cNvSpPr>
          <p:nvPr>
            <p:ph type="body" idx="3"/>
          </p:nvPr>
        </p:nvSpPr>
        <p:spPr>
          <a:xfrm>
            <a:off x="6787052" y="2270760"/>
            <a:ext cx="5082367" cy="3682163"/>
          </a:xfrm>
          <a:prstGeom prst="rect">
            <a:avLst/>
          </a:prstGeom>
          <a:noFill/>
          <a:ln>
            <a:noFill/>
          </a:ln>
        </p:spPr>
        <p:txBody>
          <a:bodyPr spcFirstLastPara="1" wrap="square" lIns="91425" tIns="45700" rIns="91425" bIns="45700" anchor="t" anchorCtr="0">
            <a:normAutofit/>
          </a:bodyPr>
          <a:lstStyle>
            <a:lvl1pPr marL="457200" lvl="0" indent="-228600" algn="l">
              <a:lnSpc>
                <a:spcPct val="130000"/>
              </a:lnSpc>
              <a:spcBef>
                <a:spcPts val="1000"/>
              </a:spcBef>
              <a:spcAft>
                <a:spcPts val="0"/>
              </a:spcAft>
              <a:buClr>
                <a:schemeClr val="lt1"/>
              </a:buClr>
              <a:buSzPts val="1500"/>
              <a:buNone/>
              <a:defRPr sz="1500" b="0" i="0">
                <a:solidFill>
                  <a:schemeClr val="lt1"/>
                </a:solidFill>
                <a:latin typeface="Roboto"/>
                <a:ea typeface="Roboto"/>
                <a:cs typeface="Roboto"/>
                <a:sym typeface="Roboto"/>
              </a:defRPr>
            </a:lvl1pPr>
            <a:lvl2pPr marL="914400" lvl="1" indent="-323850" algn="l">
              <a:lnSpc>
                <a:spcPct val="90000"/>
              </a:lnSpc>
              <a:spcBef>
                <a:spcPts val="500"/>
              </a:spcBef>
              <a:spcAft>
                <a:spcPts val="0"/>
              </a:spcAft>
              <a:buClr>
                <a:srgbClr val="3A3838"/>
              </a:buClr>
              <a:buSzPts val="1500"/>
              <a:buChar char="•"/>
              <a:defRPr sz="1500">
                <a:solidFill>
                  <a:srgbClr val="3A3838"/>
                </a:solidFill>
                <a:latin typeface="Roboto Light"/>
                <a:ea typeface="Roboto Light"/>
                <a:cs typeface="Roboto Light"/>
                <a:sym typeface="Roboto Light"/>
              </a:defRPr>
            </a:lvl2pPr>
            <a:lvl3pPr marL="1371600" lvl="2" indent="-323850" algn="l">
              <a:lnSpc>
                <a:spcPct val="90000"/>
              </a:lnSpc>
              <a:spcBef>
                <a:spcPts val="500"/>
              </a:spcBef>
              <a:spcAft>
                <a:spcPts val="0"/>
              </a:spcAft>
              <a:buClr>
                <a:srgbClr val="3A3838"/>
              </a:buClr>
              <a:buSzPts val="1500"/>
              <a:buChar char="•"/>
              <a:defRPr sz="1500">
                <a:solidFill>
                  <a:srgbClr val="3A3838"/>
                </a:solidFill>
                <a:latin typeface="Roboto Light"/>
                <a:ea typeface="Roboto Light"/>
                <a:cs typeface="Roboto Light"/>
                <a:sym typeface="Roboto Light"/>
              </a:defRPr>
            </a:lvl3pPr>
            <a:lvl4pPr marL="1828800" lvl="3" indent="-323850" algn="l">
              <a:lnSpc>
                <a:spcPct val="90000"/>
              </a:lnSpc>
              <a:spcBef>
                <a:spcPts val="500"/>
              </a:spcBef>
              <a:spcAft>
                <a:spcPts val="0"/>
              </a:spcAft>
              <a:buClr>
                <a:srgbClr val="3A3838"/>
              </a:buClr>
              <a:buSzPts val="1500"/>
              <a:buChar char="•"/>
              <a:defRPr sz="1500">
                <a:solidFill>
                  <a:srgbClr val="3A3838"/>
                </a:solidFill>
                <a:latin typeface="Roboto Light"/>
                <a:ea typeface="Roboto Light"/>
                <a:cs typeface="Roboto Light"/>
                <a:sym typeface="Roboto Light"/>
              </a:defRPr>
            </a:lvl4pPr>
            <a:lvl5pPr marL="2286000" lvl="4" indent="-323850" algn="l">
              <a:lnSpc>
                <a:spcPct val="90000"/>
              </a:lnSpc>
              <a:spcBef>
                <a:spcPts val="500"/>
              </a:spcBef>
              <a:spcAft>
                <a:spcPts val="0"/>
              </a:spcAft>
              <a:buClr>
                <a:srgbClr val="3A3838"/>
              </a:buClr>
              <a:buSzPts val="1500"/>
              <a:buChar char="•"/>
              <a:defRPr sz="1500">
                <a:solidFill>
                  <a:srgbClr val="3A3838"/>
                </a:solidFill>
                <a:latin typeface="Roboto Light"/>
                <a:ea typeface="Roboto Light"/>
                <a:cs typeface="Roboto Light"/>
                <a:sym typeface="Roboto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2" name="Google Shape;72;p10"/>
          <p:cNvSpPr txBox="1">
            <a:spLocks noGrp="1"/>
          </p:cNvSpPr>
          <p:nvPr>
            <p:ph type="body" idx="4"/>
          </p:nvPr>
        </p:nvSpPr>
        <p:spPr>
          <a:xfrm>
            <a:off x="311150" y="418955"/>
            <a:ext cx="1289043" cy="290035"/>
          </a:xfrm>
          <a:prstGeom prst="rect">
            <a:avLst/>
          </a:prstGeom>
          <a:blipFill rotWithShape="1">
            <a:blip r:embed="rId3">
              <a:alphaModFix/>
            </a:blip>
            <a:stretch>
              <a:fillRect/>
            </a:stretch>
          </a:blip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SzPts val="100"/>
              <a:buFont typeface="Roboto Light"/>
              <a:buNone/>
              <a:defRPr sz="100"/>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3" name="Google Shape;73;p10"/>
          <p:cNvSpPr txBox="1">
            <a:spLocks noGrp="1"/>
          </p:cNvSpPr>
          <p:nvPr>
            <p:ph type="ftr" idx="11"/>
          </p:nvPr>
        </p:nvSpPr>
        <p:spPr>
          <a:xfrm>
            <a:off x="6225209" y="6363216"/>
            <a:ext cx="411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1000">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 name="Google Shape;74;p10"/>
          <p:cNvSpPr txBox="1">
            <a:spLocks noGrp="1"/>
          </p:cNvSpPr>
          <p:nvPr>
            <p:ph type="sldNum" idx="12"/>
          </p:nvPr>
        </p:nvSpPr>
        <p:spPr>
          <a:xfrm>
            <a:off x="10744200" y="6423497"/>
            <a:ext cx="1289222" cy="19887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900" b="0" i="0" u="none" strike="noStrike" cap="none">
                <a:solidFill>
                  <a:srgbClr val="008691"/>
                </a:solidFill>
                <a:latin typeface="Roboto Light"/>
                <a:ea typeface="Roboto Light"/>
                <a:cs typeface="Roboto Light"/>
                <a:sym typeface="Roboto Light"/>
              </a:defRPr>
            </a:lvl1pPr>
            <a:lvl2pPr marL="0" lvl="1" indent="0" algn="r">
              <a:spcBef>
                <a:spcPts val="0"/>
              </a:spcBef>
              <a:buNone/>
              <a:defRPr sz="900" b="0" i="0" u="none" strike="noStrike" cap="none">
                <a:solidFill>
                  <a:srgbClr val="008691"/>
                </a:solidFill>
                <a:latin typeface="Roboto Light"/>
                <a:ea typeface="Roboto Light"/>
                <a:cs typeface="Roboto Light"/>
                <a:sym typeface="Roboto Light"/>
              </a:defRPr>
            </a:lvl2pPr>
            <a:lvl3pPr marL="0" lvl="2" indent="0" algn="r">
              <a:spcBef>
                <a:spcPts val="0"/>
              </a:spcBef>
              <a:buNone/>
              <a:defRPr sz="900" b="0" i="0" u="none" strike="noStrike" cap="none">
                <a:solidFill>
                  <a:srgbClr val="008691"/>
                </a:solidFill>
                <a:latin typeface="Roboto Light"/>
                <a:ea typeface="Roboto Light"/>
                <a:cs typeface="Roboto Light"/>
                <a:sym typeface="Roboto Light"/>
              </a:defRPr>
            </a:lvl3pPr>
            <a:lvl4pPr marL="0" lvl="3" indent="0" algn="r">
              <a:spcBef>
                <a:spcPts val="0"/>
              </a:spcBef>
              <a:buNone/>
              <a:defRPr sz="900" b="0" i="0" u="none" strike="noStrike" cap="none">
                <a:solidFill>
                  <a:srgbClr val="008691"/>
                </a:solidFill>
                <a:latin typeface="Roboto Light"/>
                <a:ea typeface="Roboto Light"/>
                <a:cs typeface="Roboto Light"/>
                <a:sym typeface="Roboto Light"/>
              </a:defRPr>
            </a:lvl4pPr>
            <a:lvl5pPr marL="0" lvl="4" indent="0" algn="r">
              <a:spcBef>
                <a:spcPts val="0"/>
              </a:spcBef>
              <a:buNone/>
              <a:defRPr sz="900" b="0" i="0" u="none" strike="noStrike" cap="none">
                <a:solidFill>
                  <a:srgbClr val="008691"/>
                </a:solidFill>
                <a:latin typeface="Roboto Light"/>
                <a:ea typeface="Roboto Light"/>
                <a:cs typeface="Roboto Light"/>
                <a:sym typeface="Roboto Light"/>
              </a:defRPr>
            </a:lvl5pPr>
            <a:lvl6pPr marL="0" lvl="5" indent="0" algn="r">
              <a:spcBef>
                <a:spcPts val="0"/>
              </a:spcBef>
              <a:buNone/>
              <a:defRPr sz="900" b="0" i="0" u="none" strike="noStrike" cap="none">
                <a:solidFill>
                  <a:srgbClr val="008691"/>
                </a:solidFill>
                <a:latin typeface="Roboto Light"/>
                <a:ea typeface="Roboto Light"/>
                <a:cs typeface="Roboto Light"/>
                <a:sym typeface="Roboto Light"/>
              </a:defRPr>
            </a:lvl6pPr>
            <a:lvl7pPr marL="0" lvl="6" indent="0" algn="r">
              <a:spcBef>
                <a:spcPts val="0"/>
              </a:spcBef>
              <a:buNone/>
              <a:defRPr sz="900" b="0" i="0" u="none" strike="noStrike" cap="none">
                <a:solidFill>
                  <a:srgbClr val="008691"/>
                </a:solidFill>
                <a:latin typeface="Roboto Light"/>
                <a:ea typeface="Roboto Light"/>
                <a:cs typeface="Roboto Light"/>
                <a:sym typeface="Roboto Light"/>
              </a:defRPr>
            </a:lvl7pPr>
            <a:lvl8pPr marL="0" lvl="7" indent="0" algn="r">
              <a:spcBef>
                <a:spcPts val="0"/>
              </a:spcBef>
              <a:buNone/>
              <a:defRPr sz="900" b="0" i="0" u="none" strike="noStrike" cap="none">
                <a:solidFill>
                  <a:srgbClr val="008691"/>
                </a:solidFill>
                <a:latin typeface="Roboto Light"/>
                <a:ea typeface="Roboto Light"/>
                <a:cs typeface="Roboto Light"/>
                <a:sym typeface="Roboto Light"/>
              </a:defRPr>
            </a:lvl8pPr>
            <a:lvl9pPr marL="0" lvl="8" indent="0" algn="r">
              <a:spcBef>
                <a:spcPts val="0"/>
              </a:spcBef>
              <a:buNone/>
              <a:defRPr sz="900" b="0" i="0" u="none" strike="noStrike" cap="none">
                <a:solidFill>
                  <a:srgbClr val="008691"/>
                </a:solidFill>
                <a:latin typeface="Roboto Light"/>
                <a:ea typeface="Roboto Light"/>
                <a:cs typeface="Roboto Light"/>
                <a:sym typeface="Roboto Light"/>
              </a:defRPr>
            </a:lvl9pPr>
          </a:lstStyle>
          <a:p>
            <a:pPr marL="0" lvl="0" indent="0" algn="r" rtl="0">
              <a:spcBef>
                <a:spcPts val="0"/>
              </a:spcBef>
              <a:spcAft>
                <a:spcPts val="0"/>
              </a:spcAft>
              <a:buNone/>
            </a:pPr>
            <a:fld id="{00000000-1234-1234-1234-123412341234}" type="slidenum">
              <a:rPr lang="nl-NL"/>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ekop">
  <p:cSld name="Sectiekop">
    <p:spTree>
      <p:nvGrpSpPr>
        <p:cNvPr id="1" name="Shape 76"/>
        <p:cNvGrpSpPr/>
        <p:nvPr/>
      </p:nvGrpSpPr>
      <p:grpSpPr>
        <a:xfrm>
          <a:off x="0" y="0"/>
          <a:ext cx="0" cy="0"/>
          <a:chOff x="0" y="0"/>
          <a:chExt cx="0" cy="0"/>
        </a:xfrm>
      </p:grpSpPr>
      <p:sp>
        <p:nvSpPr>
          <p:cNvPr id="77" name="Google Shape;77;p11"/>
          <p:cNvSpPr/>
          <p:nvPr/>
        </p:nvSpPr>
        <p:spPr>
          <a:xfrm>
            <a:off x="0" y="0"/>
            <a:ext cx="12192000" cy="6858000"/>
          </a:xfrm>
          <a:prstGeom prst="rect">
            <a:avLst/>
          </a:prstGeom>
          <a:solidFill>
            <a:srgbClr val="D0CECE"/>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Roboto Light"/>
              <a:buNone/>
              <a:defRPr sz="4400" b="0" i="0" u="none" strike="noStrike" cap="none">
                <a:solidFill>
                  <a:schemeClr val="dk1"/>
                </a:solidFill>
                <a:latin typeface="Roboto Light"/>
                <a:ea typeface="Roboto Light"/>
                <a:cs typeface="Roboto Light"/>
                <a:sym typeface="Roboto Light"/>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Roboto Light"/>
                <a:ea typeface="Roboto Light"/>
                <a:cs typeface="Roboto Light"/>
                <a:sym typeface="Roboto Ligh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Roboto Light"/>
                <a:ea typeface="Roboto Light"/>
                <a:cs typeface="Roboto Light"/>
                <a:sym typeface="Roboto Ligh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Roboto Light"/>
                <a:ea typeface="Roboto Light"/>
                <a:cs typeface="Roboto Light"/>
                <a:sym typeface="Roboto Light"/>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Light"/>
                <a:ea typeface="Roboto Light"/>
                <a:cs typeface="Roboto Light"/>
                <a:sym typeface="Roboto Light"/>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Light"/>
                <a:ea typeface="Roboto Light"/>
                <a:cs typeface="Roboto Light"/>
                <a:sym typeface="Roboto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2"/>
          <p:cNvSpPr txBox="1">
            <a:spLocks noGrp="1"/>
          </p:cNvSpPr>
          <p:nvPr>
            <p:ph type="ftr" idx="11"/>
          </p:nvPr>
        </p:nvSpPr>
        <p:spPr>
          <a:xfrm>
            <a:off x="838200" y="6361596"/>
            <a:ext cx="41148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500" b="0" i="0" u="none" strike="noStrike" cap="none">
                <a:solidFill>
                  <a:srgbClr val="888888"/>
                </a:solidFill>
                <a:latin typeface="Roboto Light"/>
                <a:ea typeface="Roboto Light"/>
                <a:cs typeface="Roboto Light"/>
                <a:sym typeface="Roboto Light"/>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Roboto Light"/>
                <a:ea typeface="Roboto Light"/>
                <a:cs typeface="Roboto Light"/>
                <a:sym typeface="Roboto Light"/>
              </a:defRPr>
            </a:lvl1pPr>
            <a:lvl2pPr marL="0" marR="0" lvl="1" indent="0" algn="r" rtl="0">
              <a:spcBef>
                <a:spcPts val="0"/>
              </a:spcBef>
              <a:buNone/>
              <a:defRPr sz="1200" b="0" i="0" u="none" strike="noStrike" cap="none">
                <a:solidFill>
                  <a:srgbClr val="888888"/>
                </a:solidFill>
                <a:latin typeface="Roboto Light"/>
                <a:ea typeface="Roboto Light"/>
                <a:cs typeface="Roboto Light"/>
                <a:sym typeface="Roboto Light"/>
              </a:defRPr>
            </a:lvl2pPr>
            <a:lvl3pPr marL="0" marR="0" lvl="2" indent="0" algn="r" rtl="0">
              <a:spcBef>
                <a:spcPts val="0"/>
              </a:spcBef>
              <a:buNone/>
              <a:defRPr sz="1200" b="0" i="0" u="none" strike="noStrike" cap="none">
                <a:solidFill>
                  <a:srgbClr val="888888"/>
                </a:solidFill>
                <a:latin typeface="Roboto Light"/>
                <a:ea typeface="Roboto Light"/>
                <a:cs typeface="Roboto Light"/>
                <a:sym typeface="Roboto Light"/>
              </a:defRPr>
            </a:lvl3pPr>
            <a:lvl4pPr marL="0" marR="0" lvl="3" indent="0" algn="r" rtl="0">
              <a:spcBef>
                <a:spcPts val="0"/>
              </a:spcBef>
              <a:buNone/>
              <a:defRPr sz="1200" b="0" i="0" u="none" strike="noStrike" cap="none">
                <a:solidFill>
                  <a:srgbClr val="888888"/>
                </a:solidFill>
                <a:latin typeface="Roboto Light"/>
                <a:ea typeface="Roboto Light"/>
                <a:cs typeface="Roboto Light"/>
                <a:sym typeface="Roboto Light"/>
              </a:defRPr>
            </a:lvl4pPr>
            <a:lvl5pPr marL="0" marR="0" lvl="4" indent="0" algn="r" rtl="0">
              <a:spcBef>
                <a:spcPts val="0"/>
              </a:spcBef>
              <a:buNone/>
              <a:defRPr sz="1200" b="0" i="0" u="none" strike="noStrike" cap="none">
                <a:solidFill>
                  <a:srgbClr val="888888"/>
                </a:solidFill>
                <a:latin typeface="Roboto Light"/>
                <a:ea typeface="Roboto Light"/>
                <a:cs typeface="Roboto Light"/>
                <a:sym typeface="Roboto Light"/>
              </a:defRPr>
            </a:lvl5pPr>
            <a:lvl6pPr marL="0" marR="0" lvl="5" indent="0" algn="r" rtl="0">
              <a:spcBef>
                <a:spcPts val="0"/>
              </a:spcBef>
              <a:buNone/>
              <a:defRPr sz="1200" b="0" i="0" u="none" strike="noStrike" cap="none">
                <a:solidFill>
                  <a:srgbClr val="888888"/>
                </a:solidFill>
                <a:latin typeface="Roboto Light"/>
                <a:ea typeface="Roboto Light"/>
                <a:cs typeface="Roboto Light"/>
                <a:sym typeface="Roboto Light"/>
              </a:defRPr>
            </a:lvl6pPr>
            <a:lvl7pPr marL="0" marR="0" lvl="6" indent="0" algn="r" rtl="0">
              <a:spcBef>
                <a:spcPts val="0"/>
              </a:spcBef>
              <a:buNone/>
              <a:defRPr sz="1200" b="0" i="0" u="none" strike="noStrike" cap="none">
                <a:solidFill>
                  <a:srgbClr val="888888"/>
                </a:solidFill>
                <a:latin typeface="Roboto Light"/>
                <a:ea typeface="Roboto Light"/>
                <a:cs typeface="Roboto Light"/>
                <a:sym typeface="Roboto Light"/>
              </a:defRPr>
            </a:lvl7pPr>
            <a:lvl8pPr marL="0" marR="0" lvl="7" indent="0" algn="r" rtl="0">
              <a:spcBef>
                <a:spcPts val="0"/>
              </a:spcBef>
              <a:buNone/>
              <a:defRPr sz="1200" b="0" i="0" u="none" strike="noStrike" cap="none">
                <a:solidFill>
                  <a:srgbClr val="888888"/>
                </a:solidFill>
                <a:latin typeface="Roboto Light"/>
                <a:ea typeface="Roboto Light"/>
                <a:cs typeface="Roboto Light"/>
                <a:sym typeface="Roboto Light"/>
              </a:defRPr>
            </a:lvl8pPr>
            <a:lvl9pPr marL="0" marR="0" lvl="8" indent="0" algn="r" rtl="0">
              <a:spcBef>
                <a:spcPts val="0"/>
              </a:spcBef>
              <a:buNone/>
              <a:defRPr sz="1200" b="0" i="0" u="none" strike="noStrike" cap="none">
                <a:solidFill>
                  <a:srgbClr val="888888"/>
                </a:solidFill>
                <a:latin typeface="Roboto Light"/>
                <a:ea typeface="Roboto Light"/>
                <a:cs typeface="Roboto Light"/>
                <a:sym typeface="Roboto Light"/>
              </a:defRPr>
            </a:lvl9pPr>
          </a:lstStyle>
          <a:p>
            <a:pPr marL="0" lvl="0" indent="0" algn="r" rtl="0">
              <a:spcBef>
                <a:spcPts val="0"/>
              </a:spcBef>
              <a:spcAft>
                <a:spcPts val="0"/>
              </a:spcAft>
              <a:buNone/>
            </a:pPr>
            <a:fld id="{00000000-1234-1234-1234-123412341234}" type="slidenum">
              <a:rPr lang="nl-NL"/>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3" r:id="rId2"/>
    <p:sldLayoutId id="2147483654" r:id="rId3"/>
    <p:sldLayoutId id="2147483655" r:id="rId4"/>
    <p:sldLayoutId id="2147483656" r:id="rId5"/>
    <p:sldLayoutId id="2147483657" r:id="rId6"/>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7.tiff"/><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hyperlink" Target="https://www.fao.org/agris/ru/news/agris-user-guide-now-available-georgian" TargetMode="External"/><Relationship Id="rId4" Type="http://schemas.openxmlformats.org/officeDocument/2006/relationships/image" Target="../media/image31.png"/></Relationships>
</file>

<file path=ppt/slides/_rels/slide1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hyperlink" Target="https://www.fao.org/agris/news/agris-country-hub-georgia-participate-eosc-national-tripartiteevent?fbclid=IwAR3tfTWAZoj5cseHJ3fhXo9L9JSRleqYQ806PxI1ZBQMdcJwjbu9bQPN_qQ" TargetMode="External"/><Relationship Id="rId5" Type="http://schemas.openxmlformats.org/officeDocument/2006/relationships/hyperlink" Target="https://eoscfuture-grants.eu/meet-the-grantees" TargetMode="External"/><Relationship Id="rId4" Type="http://schemas.openxmlformats.org/officeDocument/2006/relationships/image" Target="../media/image33.png"/></Relationships>
</file>

<file path=ppt/slides/_rels/slide12.xml.rels><?xml version="1.0" encoding="UTF-8" standalone="yes"?>
<Relationships xmlns="http://schemas.openxmlformats.org/package/2006/relationships"><Relationship Id="rId3" Type="http://schemas.openxmlformats.org/officeDocument/2006/relationships/hyperlink" Target="https://www.fao.org/agris/2022-agris-virtual-annual-conference-report" TargetMode="External"/><Relationship Id="rId2" Type="http://schemas.openxmlformats.org/officeDocument/2006/relationships/image" Target="../media/image34.png"/><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40.png"/><Relationship Id="rId4" Type="http://schemas.openxmlformats.org/officeDocument/2006/relationships/image" Target="../media/image39.png"/></Relationships>
</file>

<file path=ppt/slides/_rels/slide15.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hyperlink" Target="https://eosc-portal.eu/events/eosc-symposium-2022" TargetMode="External"/><Relationship Id="rId4" Type="http://schemas.openxmlformats.org/officeDocument/2006/relationships/image" Target="../media/image42.png"/></Relationships>
</file>

<file path=ppt/slides/_rels/slide16.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4.jpg"/><Relationship Id="rId7" Type="http://schemas.openxmlformats.org/officeDocument/2006/relationships/image" Target="../media/image43.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7.tiff"/><Relationship Id="rId5" Type="http://schemas.openxmlformats.org/officeDocument/2006/relationships/image" Target="../media/image6.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hyperlink" Target="https://www.techinformi.ge/kvlevebi/login.php" TargetMode="Externa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hyperlink" Target="https://www.termcat.cat/en/recursos/productes-multimedia/terminology-europe-map?fbclid=IwAR1IlQfxpd6yRByr6FPULhaq3i41hpi0R_H_OK_FpQi2kZztL6Q6tNzA970" TargetMode="External"/><Relationship Id="rId7" Type="http://schemas.openxmlformats.org/officeDocument/2006/relationships/image" Target="../media/image18.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12" Type="http://schemas.openxmlformats.org/officeDocument/2006/relationships/image" Target="../media/image28.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22.jpeg"/><Relationship Id="rId11" Type="http://schemas.openxmlformats.org/officeDocument/2006/relationships/image" Target="../media/image27.png"/><Relationship Id="rId5" Type="http://schemas.openxmlformats.org/officeDocument/2006/relationships/image" Target="../media/image21.png"/><Relationship Id="rId10" Type="http://schemas.openxmlformats.org/officeDocument/2006/relationships/image" Target="../media/image26.png"/><Relationship Id="rId4" Type="http://schemas.openxmlformats.org/officeDocument/2006/relationships/image" Target="../media/image20.jpeg"/><Relationship Id="rId9" Type="http://schemas.openxmlformats.org/officeDocument/2006/relationships/image" Target="../media/image25.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Shape 81"/>
        <p:cNvGrpSpPr/>
        <p:nvPr/>
      </p:nvGrpSpPr>
      <p:grpSpPr>
        <a:xfrm>
          <a:off x="0" y="0"/>
          <a:ext cx="0" cy="0"/>
          <a:chOff x="0" y="0"/>
          <a:chExt cx="0" cy="0"/>
        </a:xfrm>
      </p:grpSpPr>
      <p:sp>
        <p:nvSpPr>
          <p:cNvPr id="4" name="Google Shape;58;p9">
            <a:extLst>
              <a:ext uri="{FF2B5EF4-FFF2-40B4-BE49-F238E27FC236}">
                <a16:creationId xmlns:a16="http://schemas.microsoft.com/office/drawing/2014/main" id="{886F486C-2828-B4AC-4146-BBF8FFCAED7F}"/>
              </a:ext>
            </a:extLst>
          </p:cNvPr>
          <p:cNvSpPr/>
          <p:nvPr/>
        </p:nvSpPr>
        <p:spPr>
          <a:xfrm>
            <a:off x="0" y="-71437"/>
            <a:ext cx="12192000" cy="6100762"/>
          </a:xfrm>
          <a:prstGeom prst="rect">
            <a:avLst/>
          </a:prstGeom>
          <a:solidFill>
            <a:srgbClr val="008691"/>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83" name="Google Shape;83;p1"/>
          <p:cNvSpPr txBox="1">
            <a:spLocks noGrp="1"/>
          </p:cNvSpPr>
          <p:nvPr>
            <p:ph type="subTitle" idx="1"/>
          </p:nvPr>
        </p:nvSpPr>
        <p:spPr>
          <a:xfrm>
            <a:off x="526082" y="1031723"/>
            <a:ext cx="10842575" cy="283574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000"/>
              <a:buNone/>
            </a:pPr>
            <a:r>
              <a:rPr lang="pt-PT" sz="4800" b="1" dirty="0">
                <a:latin typeface="Calibri" panose="020F0502020204030204" pitchFamily="34" charset="0"/>
                <a:ea typeface="Roboto" panose="02000000000000000000" pitchFamily="2" charset="0"/>
                <a:cs typeface="Calibri" panose="020F0502020204030204" pitchFamily="34" charset="0"/>
              </a:rPr>
              <a:t>National Tripartite Event</a:t>
            </a:r>
          </a:p>
          <a:p>
            <a:pPr marL="0" lvl="0" indent="0" algn="l" rtl="0">
              <a:lnSpc>
                <a:spcPct val="150000"/>
              </a:lnSpc>
              <a:spcBef>
                <a:spcPts val="0"/>
              </a:spcBef>
              <a:spcAft>
                <a:spcPts val="0"/>
              </a:spcAft>
              <a:buClr>
                <a:schemeClr val="lt1"/>
              </a:buClr>
              <a:buSzPts val="3000"/>
              <a:buNone/>
            </a:pPr>
            <a:r>
              <a:rPr lang="pt-PT" dirty="0">
                <a:latin typeface="Calibri" panose="020F0502020204030204" pitchFamily="34" charset="0"/>
                <a:cs typeface="Calibri" panose="020F0502020204030204" pitchFamily="34" charset="0"/>
              </a:rPr>
              <a:t>GEORGIA</a:t>
            </a:r>
          </a:p>
          <a:p>
            <a:pPr marL="0" lvl="0" indent="0">
              <a:lnSpc>
                <a:spcPct val="150000"/>
              </a:lnSpc>
              <a:spcBef>
                <a:spcPts val="0"/>
              </a:spcBef>
            </a:pPr>
            <a:r>
              <a:rPr lang="en-US" i="1" dirty="0">
                <a:latin typeface="Calibri" panose="020F0502020204030204" pitchFamily="34" charset="0"/>
                <a:cs typeface="Calibri" panose="020F0502020204030204" pitchFamily="34" charset="0"/>
              </a:rPr>
              <a:t>OS&amp;EOSC – Achievements and Future Insights </a:t>
            </a:r>
          </a:p>
          <a:p>
            <a:pPr marL="0" lvl="0" indent="0">
              <a:lnSpc>
                <a:spcPct val="150000"/>
              </a:lnSpc>
              <a:spcBef>
                <a:spcPts val="0"/>
              </a:spcBef>
            </a:pPr>
            <a:r>
              <a:rPr lang="en-US" i="1" dirty="0">
                <a:latin typeface="Calibri" panose="020F0502020204030204" pitchFamily="34" charset="0"/>
                <a:cs typeface="Calibri" panose="020F0502020204030204" pitchFamily="34" charset="0"/>
              </a:rPr>
              <a:t>Experience of TECHINFORMI</a:t>
            </a:r>
          </a:p>
          <a:p>
            <a:pPr marL="0" lvl="0" indent="0">
              <a:lnSpc>
                <a:spcPct val="150000"/>
              </a:lnSpc>
              <a:spcBef>
                <a:spcPts val="0"/>
              </a:spcBef>
            </a:pPr>
            <a:endParaRPr lang="en-US" i="1" dirty="0">
              <a:latin typeface="Calibri" panose="020F0502020204030204" pitchFamily="34" charset="0"/>
              <a:cs typeface="Calibri" panose="020F0502020204030204" pitchFamily="34" charset="0"/>
            </a:endParaRPr>
          </a:p>
          <a:p>
            <a:pPr marL="0" lvl="0" indent="0">
              <a:lnSpc>
                <a:spcPct val="150000"/>
              </a:lnSpc>
              <a:spcBef>
                <a:spcPts val="0"/>
              </a:spcBef>
            </a:pPr>
            <a:r>
              <a:rPr lang="en-US" sz="2000" i="1" dirty="0">
                <a:latin typeface="Calibri" panose="020F0502020204030204" pitchFamily="34" charset="0"/>
                <a:cs typeface="Calibri" panose="020F0502020204030204" pitchFamily="34" charset="0"/>
              </a:rPr>
              <a:t>Dr. Marina Razmadze </a:t>
            </a:r>
          </a:p>
          <a:p>
            <a:pPr marL="0" lvl="0" indent="0">
              <a:lnSpc>
                <a:spcPct val="150000"/>
              </a:lnSpc>
              <a:spcBef>
                <a:spcPts val="0"/>
              </a:spcBef>
            </a:pPr>
            <a:r>
              <a:rPr lang="en-US" sz="2000" i="1" dirty="0">
                <a:latin typeface="Calibri" panose="020F0502020204030204" pitchFamily="34" charset="0"/>
                <a:cs typeface="Calibri" panose="020F0502020204030204" pitchFamily="34" charset="0"/>
              </a:rPr>
              <a:t>Deputy Director, TECHINFORMI </a:t>
            </a:r>
          </a:p>
          <a:p>
            <a:pPr marL="0" lvl="0" indent="0">
              <a:lnSpc>
                <a:spcPct val="150000"/>
              </a:lnSpc>
              <a:spcBef>
                <a:spcPts val="0"/>
              </a:spcBef>
            </a:pPr>
            <a:r>
              <a:rPr lang="en-US" sz="1600" i="1" dirty="0">
                <a:latin typeface="Calibri" panose="020F0502020204030204" pitchFamily="34" charset="0"/>
                <a:cs typeface="Calibri" panose="020F0502020204030204" pitchFamily="34" charset="0"/>
              </a:rPr>
              <a:t>mrazmadze@rustaveli.org.ge</a:t>
            </a:r>
          </a:p>
          <a:p>
            <a:pPr marL="0" lvl="0" indent="0">
              <a:lnSpc>
                <a:spcPct val="150000"/>
              </a:lnSpc>
              <a:spcBef>
                <a:spcPts val="0"/>
              </a:spcBef>
            </a:pPr>
            <a:endParaRPr lang="en-US" i="1" dirty="0">
              <a:latin typeface="Calibri" panose="020F0502020204030204" pitchFamily="34" charset="0"/>
              <a:cs typeface="Calibri" panose="020F0502020204030204" pitchFamily="34" charset="0"/>
            </a:endParaRPr>
          </a:p>
        </p:txBody>
      </p:sp>
      <p:sp>
        <p:nvSpPr>
          <p:cNvPr id="84" name="Google Shape;84;p1"/>
          <p:cNvSpPr txBox="1">
            <a:spLocks noGrp="1"/>
          </p:cNvSpPr>
          <p:nvPr>
            <p:ph type="ftr" idx="11"/>
          </p:nvPr>
        </p:nvSpPr>
        <p:spPr>
          <a:xfrm>
            <a:off x="5098082" y="6298240"/>
            <a:ext cx="1995836"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nl-NL" sz="1600" dirty="0">
                <a:solidFill>
                  <a:srgbClr val="00869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2-4 November, 2022</a:t>
            </a:r>
            <a:endParaRPr sz="1600" dirty="0">
              <a:solidFill>
                <a:srgbClr val="00869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2" name="Afbeelding 1">
            <a:extLst>
              <a:ext uri="{FF2B5EF4-FFF2-40B4-BE49-F238E27FC236}">
                <a16:creationId xmlns:a16="http://schemas.microsoft.com/office/drawing/2014/main" id="{31D9CD23-FB92-F539-F9D4-7B0CEF12B6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6754" y="6362057"/>
            <a:ext cx="1745008" cy="301308"/>
          </a:xfrm>
          <a:prstGeom prst="rect">
            <a:avLst/>
          </a:prstGeom>
        </p:spPr>
      </p:pic>
      <p:pic>
        <p:nvPicPr>
          <p:cNvPr id="3" name="Picture 2">
            <a:extLst>
              <a:ext uri="{FF2B5EF4-FFF2-40B4-BE49-F238E27FC236}">
                <a16:creationId xmlns:a16="http://schemas.microsoft.com/office/drawing/2014/main" id="{4E40614F-2291-4928-B635-20CAE84FA527}"/>
              </a:ext>
            </a:extLst>
          </p:cNvPr>
          <p:cNvPicPr>
            <a:picLocks noChangeAspect="1"/>
          </p:cNvPicPr>
          <p:nvPr/>
        </p:nvPicPr>
        <p:blipFill>
          <a:blip r:embed="rId4"/>
          <a:stretch>
            <a:fillRect/>
          </a:stretch>
        </p:blipFill>
        <p:spPr>
          <a:xfrm>
            <a:off x="11368657" y="6050333"/>
            <a:ext cx="646589" cy="725995"/>
          </a:xfrm>
          <a:prstGeom prst="rect">
            <a:avLst/>
          </a:prstGeom>
        </p:spPr>
      </p:pic>
      <p:pic>
        <p:nvPicPr>
          <p:cNvPr id="6" name="Picture 5">
            <a:extLst>
              <a:ext uri="{FF2B5EF4-FFF2-40B4-BE49-F238E27FC236}">
                <a16:creationId xmlns:a16="http://schemas.microsoft.com/office/drawing/2014/main" id="{3105A1E2-ECBF-4488-9843-6E9669FA92A7}"/>
              </a:ext>
            </a:extLst>
          </p:cNvPr>
          <p:cNvPicPr>
            <a:picLocks noChangeAspect="1"/>
          </p:cNvPicPr>
          <p:nvPr/>
        </p:nvPicPr>
        <p:blipFill>
          <a:blip r:embed="rId5"/>
          <a:stretch>
            <a:fillRect/>
          </a:stretch>
        </p:blipFill>
        <p:spPr>
          <a:xfrm>
            <a:off x="10337135" y="6175353"/>
            <a:ext cx="633813" cy="613032"/>
          </a:xfrm>
          <a:prstGeom prst="rect">
            <a:avLst/>
          </a:prstGeom>
        </p:spPr>
      </p:pic>
      <p:pic>
        <p:nvPicPr>
          <p:cNvPr id="12" name="Picture 11">
            <a:extLst>
              <a:ext uri="{FF2B5EF4-FFF2-40B4-BE49-F238E27FC236}">
                <a16:creationId xmlns:a16="http://schemas.microsoft.com/office/drawing/2014/main" id="{6554A9C9-0267-4384-A2C4-EF127E8E0E66}"/>
              </a:ext>
            </a:extLst>
          </p:cNvPr>
          <p:cNvPicPr>
            <a:picLocks noChangeAspect="1"/>
          </p:cNvPicPr>
          <p:nvPr/>
        </p:nvPicPr>
        <p:blipFill>
          <a:blip r:embed="rId6"/>
          <a:stretch>
            <a:fillRect/>
          </a:stretch>
        </p:blipFill>
        <p:spPr>
          <a:xfrm>
            <a:off x="8148320" y="228169"/>
            <a:ext cx="3746419" cy="3288554"/>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8BE52D2-E0C8-47BB-8951-4E627855709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nl-NL" smtClean="0"/>
              <a:t>10</a:t>
            </a:fld>
            <a:endParaRPr lang="nl-NL"/>
          </a:p>
        </p:txBody>
      </p:sp>
      <p:pic>
        <p:nvPicPr>
          <p:cNvPr id="7" name="Picture 6">
            <a:extLst>
              <a:ext uri="{FF2B5EF4-FFF2-40B4-BE49-F238E27FC236}">
                <a16:creationId xmlns:a16="http://schemas.microsoft.com/office/drawing/2014/main" id="{84D59F9D-43A2-4849-A539-B9691C65F28C}"/>
              </a:ext>
            </a:extLst>
          </p:cNvPr>
          <p:cNvPicPr>
            <a:picLocks noChangeAspect="1"/>
          </p:cNvPicPr>
          <p:nvPr/>
        </p:nvPicPr>
        <p:blipFill>
          <a:blip r:embed="rId3"/>
          <a:stretch>
            <a:fillRect/>
          </a:stretch>
        </p:blipFill>
        <p:spPr>
          <a:xfrm>
            <a:off x="0" y="0"/>
            <a:ext cx="5100320" cy="7020560"/>
          </a:xfrm>
          <a:prstGeom prst="rect">
            <a:avLst/>
          </a:prstGeom>
        </p:spPr>
      </p:pic>
      <p:sp>
        <p:nvSpPr>
          <p:cNvPr id="8" name="Rectangle 7">
            <a:extLst>
              <a:ext uri="{FF2B5EF4-FFF2-40B4-BE49-F238E27FC236}">
                <a16:creationId xmlns:a16="http://schemas.microsoft.com/office/drawing/2014/main" id="{7F5A3891-CF99-470C-864C-714F79CE512E}"/>
              </a:ext>
            </a:extLst>
          </p:cNvPr>
          <p:cNvSpPr/>
          <p:nvPr/>
        </p:nvSpPr>
        <p:spPr>
          <a:xfrm>
            <a:off x="474441" y="3828764"/>
            <a:ext cx="3998667" cy="407035"/>
          </a:xfrm>
          <a:prstGeom prst="rect">
            <a:avLst/>
          </a:prstGeom>
        </p:spPr>
        <p:txBody>
          <a:bodyPr wrap="square">
            <a:spAutoFit/>
          </a:bodyPr>
          <a:lstStyle/>
          <a:p>
            <a:pPr algn="just">
              <a:lnSpc>
                <a:spcPct val="107000"/>
              </a:lnSpc>
            </a:pPr>
            <a:r>
              <a:rPr lang="ka-GE" sz="2000" dirty="0">
                <a:solidFill>
                  <a:srgbClr val="92D050"/>
                </a:solidFill>
                <a:latin typeface="Calibri" panose="020F0502020204030204" pitchFamily="34" charset="0"/>
                <a:cs typeface="Calibri" panose="020F0502020204030204" pitchFamily="34" charset="0"/>
              </a:rPr>
              <a:t> </a:t>
            </a:r>
            <a:r>
              <a:rPr lang="en-US" sz="2000" dirty="0">
                <a:solidFill>
                  <a:srgbClr val="92D050"/>
                </a:solidFill>
                <a:latin typeface="Calibri" panose="020F0502020204030204" pitchFamily="34" charset="0"/>
                <a:cs typeface="Calibri" panose="020F0502020204030204" pitchFamily="34" charset="0"/>
              </a:rPr>
              <a:t>since </a:t>
            </a:r>
            <a:r>
              <a:rPr lang="ka-GE" sz="2000" b="1" dirty="0">
                <a:solidFill>
                  <a:srgbClr val="92D050"/>
                </a:solidFill>
                <a:latin typeface="Calibri" panose="020F0502020204030204" pitchFamily="34" charset="0"/>
                <a:ea typeface="Calibri" panose="020F0502020204030204" pitchFamily="34" charset="0"/>
                <a:cs typeface="Calibri" panose="020F0502020204030204" pitchFamily="34" charset="0"/>
              </a:rPr>
              <a:t>2020 - AGRIS</a:t>
            </a:r>
            <a:r>
              <a:rPr lang="en-US" sz="2000" b="1" dirty="0">
                <a:solidFill>
                  <a:srgbClr val="92D050"/>
                </a:solidFill>
                <a:latin typeface="Calibri" panose="020F0502020204030204" pitchFamily="34" charset="0"/>
                <a:ea typeface="Calibri" panose="020F0502020204030204" pitchFamily="34" charset="0"/>
                <a:cs typeface="Calibri" panose="020F0502020204030204" pitchFamily="34" charset="0"/>
              </a:rPr>
              <a:t> Hub in Georgia</a:t>
            </a:r>
          </a:p>
        </p:txBody>
      </p:sp>
      <p:sp>
        <p:nvSpPr>
          <p:cNvPr id="10" name="Rectangle 9">
            <a:extLst>
              <a:ext uri="{FF2B5EF4-FFF2-40B4-BE49-F238E27FC236}">
                <a16:creationId xmlns:a16="http://schemas.microsoft.com/office/drawing/2014/main" id="{1392F6BA-8545-4B89-9153-B9F9F8620F44}"/>
              </a:ext>
            </a:extLst>
          </p:cNvPr>
          <p:cNvSpPr/>
          <p:nvPr/>
        </p:nvSpPr>
        <p:spPr>
          <a:xfrm>
            <a:off x="289485" y="191808"/>
            <a:ext cx="4336905" cy="1446550"/>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chemeClr val="bg1"/>
                </a:solidFill>
                <a:effectLst/>
                <a:uLnTx/>
                <a:uFillTx/>
                <a:latin typeface="Calibri" panose="020F0502020204030204"/>
                <a:ea typeface="+mn-ea"/>
                <a:cs typeface="Calibri" panose="020F0502020204030204" pitchFamily="34" charset="0"/>
              </a:rPr>
              <a:t>AGRIS</a:t>
            </a:r>
            <a:r>
              <a:rPr kumimoji="0" lang="ka-GE" sz="4400" b="1" i="0" u="none" strike="noStrike" kern="1200" cap="none" spc="0" normalizeH="0" baseline="0" noProof="0" dirty="0">
                <a:ln>
                  <a:noFill/>
                </a:ln>
                <a:solidFill>
                  <a:schemeClr val="bg1"/>
                </a:solidFill>
                <a:effectLst/>
                <a:uLnTx/>
                <a:uFillTx/>
                <a:latin typeface="Calibri" panose="020F0502020204030204"/>
                <a:ea typeface="+mn-ea"/>
                <a:cs typeface="Calibri" panose="020F0502020204030204" pitchFamily="34" charset="0"/>
              </a:rPr>
              <a:t> </a:t>
            </a:r>
            <a:r>
              <a:rPr lang="en-US" sz="4400" b="1" kern="1200" dirty="0">
                <a:solidFill>
                  <a:schemeClr val="bg1"/>
                </a:solidFill>
                <a:latin typeface="Calibri" panose="020F0502020204030204"/>
                <a:ea typeface="+mn-ea"/>
                <a:cs typeface="Calibri" panose="020F0502020204030204" pitchFamily="34" charset="0"/>
              </a:rPr>
              <a:t>NATIONAL HUB</a:t>
            </a:r>
            <a:r>
              <a:rPr kumimoji="0" lang="en-US" sz="4400" b="1" i="0" u="none" strike="noStrike" kern="1200" cap="none" spc="0" normalizeH="0" baseline="0" noProof="0" dirty="0">
                <a:ln>
                  <a:noFill/>
                </a:ln>
                <a:solidFill>
                  <a:schemeClr val="bg1"/>
                </a:solidFill>
                <a:effectLst/>
                <a:uLnTx/>
                <a:uFillTx/>
                <a:latin typeface="Calibri" panose="020F0502020204030204"/>
                <a:ea typeface="+mn-ea"/>
                <a:cs typeface="Calibri" panose="020F0502020204030204" pitchFamily="34" charset="0"/>
              </a:rPr>
              <a:t> </a:t>
            </a:r>
          </a:p>
        </p:txBody>
      </p:sp>
      <p:sp>
        <p:nvSpPr>
          <p:cNvPr id="12" name="Rectangle 11">
            <a:extLst>
              <a:ext uri="{FF2B5EF4-FFF2-40B4-BE49-F238E27FC236}">
                <a16:creationId xmlns:a16="http://schemas.microsoft.com/office/drawing/2014/main" id="{0399730D-0476-4725-BE1A-6FE4F726407B}"/>
              </a:ext>
            </a:extLst>
          </p:cNvPr>
          <p:cNvSpPr/>
          <p:nvPr/>
        </p:nvSpPr>
        <p:spPr>
          <a:xfrm>
            <a:off x="1119303" y="4143749"/>
            <a:ext cx="2904057" cy="2492990"/>
          </a:xfrm>
          <a:prstGeom prst="rect">
            <a:avLst/>
          </a:prstGeom>
        </p:spPr>
        <p:txBody>
          <a:bodyPr wrap="square">
            <a:spAutoFit/>
          </a:bodyPr>
          <a:lstStyle/>
          <a:p>
            <a:pPr algn="ctr"/>
            <a:r>
              <a:rPr lang="en-US" sz="4800" b="1" dirty="0">
                <a:solidFill>
                  <a:schemeClr val="accent2">
                    <a:lumMod val="60000"/>
                    <a:lumOff val="40000"/>
                  </a:schemeClr>
                </a:solidFill>
                <a:latin typeface="Calibri" panose="020F0502020204030204" pitchFamily="34" charset="0"/>
                <a:ea typeface="Times New Roman" panose="02020603050405020304" pitchFamily="18" charset="0"/>
                <a:cs typeface="Calibri" panose="020F0502020204030204" pitchFamily="34" charset="0"/>
              </a:rPr>
              <a:t>TODAY</a:t>
            </a:r>
            <a:r>
              <a:rPr lang="en-US" sz="4800" b="1" dirty="0">
                <a:solidFill>
                  <a:srgbClr val="4CB008"/>
                </a:solidFill>
                <a:latin typeface="Calibri" panose="020F0502020204030204" pitchFamily="34" charset="0"/>
                <a:ea typeface="Times New Roman" panose="02020603050405020304" pitchFamily="18" charset="0"/>
                <a:cs typeface="Calibri" panose="020F0502020204030204" pitchFamily="34" charset="0"/>
              </a:rPr>
              <a:t> </a:t>
            </a:r>
          </a:p>
          <a:p>
            <a:pPr algn="ctr"/>
            <a:r>
              <a:rPr lang="en-US" b="1" dirty="0">
                <a:solidFill>
                  <a:schemeClr val="tx2"/>
                </a:solidFill>
                <a:latin typeface="Calibri" panose="020F0502020204030204" pitchFamily="34" charset="0"/>
                <a:ea typeface="Times New Roman" panose="02020603050405020304" pitchFamily="18" charset="0"/>
                <a:cs typeface="Calibri" panose="020F0502020204030204" pitchFamily="34" charset="0"/>
              </a:rPr>
              <a:t>over </a:t>
            </a:r>
            <a:r>
              <a:rPr lang="ka-GE" sz="3600" b="1" dirty="0">
                <a:solidFill>
                  <a:schemeClr val="accent4">
                    <a:lumMod val="40000"/>
                    <a:lumOff val="60000"/>
                  </a:schemeClr>
                </a:solidFill>
                <a:latin typeface="Calibri" panose="020F0502020204030204" pitchFamily="34" charset="0"/>
                <a:ea typeface="Times New Roman" panose="02020603050405020304" pitchFamily="18" charset="0"/>
                <a:cs typeface="Calibri" panose="020F0502020204030204" pitchFamily="34" charset="0"/>
              </a:rPr>
              <a:t>3</a:t>
            </a:r>
            <a:r>
              <a:rPr lang="en-US" sz="3600" b="1" dirty="0">
                <a:solidFill>
                  <a:schemeClr val="accent4">
                    <a:lumMod val="40000"/>
                    <a:lumOff val="60000"/>
                  </a:schemeClr>
                </a:solidFill>
                <a:latin typeface="Calibri" panose="020F0502020204030204" pitchFamily="34" charset="0"/>
                <a:ea typeface="Times New Roman" panose="02020603050405020304" pitchFamily="18" charset="0"/>
                <a:cs typeface="Calibri" panose="020F0502020204030204" pitchFamily="34" charset="0"/>
              </a:rPr>
              <a:t>,</a:t>
            </a:r>
            <a:r>
              <a:rPr lang="ka-GE" sz="3600" b="1" dirty="0">
                <a:solidFill>
                  <a:schemeClr val="accent4">
                    <a:lumMod val="40000"/>
                    <a:lumOff val="60000"/>
                  </a:schemeClr>
                </a:solidFill>
                <a:latin typeface="Calibri" panose="020F0502020204030204" pitchFamily="34" charset="0"/>
                <a:ea typeface="Times New Roman" panose="02020603050405020304" pitchFamily="18" charset="0"/>
                <a:cs typeface="Calibri" panose="020F0502020204030204" pitchFamily="34" charset="0"/>
              </a:rPr>
              <a:t>0</a:t>
            </a:r>
            <a:r>
              <a:rPr lang="en-US" sz="3600" b="1" dirty="0">
                <a:solidFill>
                  <a:schemeClr val="accent4">
                    <a:lumMod val="40000"/>
                    <a:lumOff val="60000"/>
                  </a:schemeClr>
                </a:solidFill>
                <a:latin typeface="Calibri" panose="020F0502020204030204" pitchFamily="34" charset="0"/>
                <a:ea typeface="Times New Roman" panose="02020603050405020304" pitchFamily="18" charset="0"/>
                <a:cs typeface="Calibri" panose="020F0502020204030204" pitchFamily="34" charset="0"/>
              </a:rPr>
              <a:t>00</a:t>
            </a:r>
            <a:r>
              <a:rPr lang="en-US" b="1" dirty="0">
                <a:solidFill>
                  <a:schemeClr val="tx2"/>
                </a:solidFill>
                <a:latin typeface="Calibri" panose="020F0502020204030204" pitchFamily="34" charset="0"/>
                <a:ea typeface="Times New Roman" panose="02020603050405020304" pitchFamily="18" charset="0"/>
                <a:cs typeface="Calibri" panose="020F0502020204030204" pitchFamily="34" charset="0"/>
              </a:rPr>
              <a:t> </a:t>
            </a:r>
            <a:r>
              <a:rPr lang="en-US" sz="2400" b="1" dirty="0">
                <a:solidFill>
                  <a:schemeClr val="tx2"/>
                </a:solidFill>
                <a:latin typeface="Calibri" panose="020F0502020204030204" pitchFamily="34" charset="0"/>
                <a:ea typeface="Times New Roman" panose="02020603050405020304" pitchFamily="18" charset="0"/>
                <a:cs typeface="Calibri" panose="020F0502020204030204" pitchFamily="34" charset="0"/>
              </a:rPr>
              <a:t>Publications/Books/Conference papers uploaded in AGRIS</a:t>
            </a:r>
            <a:endParaRPr lang="en-US" b="1" dirty="0">
              <a:solidFill>
                <a:schemeClr val="tx2"/>
              </a:solidFill>
            </a:endParaRPr>
          </a:p>
        </p:txBody>
      </p:sp>
      <p:sp>
        <p:nvSpPr>
          <p:cNvPr id="15" name="Rectangle 14">
            <a:extLst>
              <a:ext uri="{FF2B5EF4-FFF2-40B4-BE49-F238E27FC236}">
                <a16:creationId xmlns:a16="http://schemas.microsoft.com/office/drawing/2014/main" id="{61F972EE-2801-4A6D-8BBA-57B2BEBF8243}"/>
              </a:ext>
            </a:extLst>
          </p:cNvPr>
          <p:cNvSpPr/>
          <p:nvPr/>
        </p:nvSpPr>
        <p:spPr>
          <a:xfrm>
            <a:off x="4966827" y="-109216"/>
            <a:ext cx="7183856" cy="1077218"/>
          </a:xfrm>
          <a:prstGeom prst="rect">
            <a:avLst/>
          </a:prstGeom>
        </p:spPr>
        <p:txBody>
          <a:bodyPr wrap="square">
            <a:spAutoFit/>
          </a:bodyPr>
          <a:lstStyle/>
          <a:p>
            <a:pPr algn="ctr"/>
            <a:r>
              <a:rPr lang="en-US" sz="3200" b="1" dirty="0">
                <a:solidFill>
                  <a:srgbClr val="002060"/>
                </a:solidFill>
                <a:latin typeface="Calibri" panose="020F0502020204030204" pitchFamily="34" charset="0"/>
                <a:cs typeface="Calibri" panose="020F0502020204030204" pitchFamily="34" charset="0"/>
              </a:rPr>
              <a:t>International System for Agricultural </a:t>
            </a:r>
          </a:p>
          <a:p>
            <a:pPr algn="ctr"/>
            <a:r>
              <a:rPr lang="en-US" sz="3200" b="1" dirty="0">
                <a:solidFill>
                  <a:srgbClr val="002060"/>
                </a:solidFill>
                <a:latin typeface="Calibri" panose="020F0502020204030204" pitchFamily="34" charset="0"/>
                <a:cs typeface="Calibri" panose="020F0502020204030204" pitchFamily="34" charset="0"/>
              </a:rPr>
              <a:t>Science and Technology</a:t>
            </a:r>
          </a:p>
        </p:txBody>
      </p:sp>
      <p:sp>
        <p:nvSpPr>
          <p:cNvPr id="17" name="Rectangle 16">
            <a:extLst>
              <a:ext uri="{FF2B5EF4-FFF2-40B4-BE49-F238E27FC236}">
                <a16:creationId xmlns:a16="http://schemas.microsoft.com/office/drawing/2014/main" id="{0F5555A6-BE40-409D-BD9F-C038A93A31EE}"/>
              </a:ext>
            </a:extLst>
          </p:cNvPr>
          <p:cNvSpPr/>
          <p:nvPr/>
        </p:nvSpPr>
        <p:spPr>
          <a:xfrm>
            <a:off x="9979939" y="982316"/>
            <a:ext cx="2348640" cy="2739211"/>
          </a:xfrm>
          <a:prstGeom prst="rect">
            <a:avLst/>
          </a:prstGeom>
        </p:spPr>
        <p:txBody>
          <a:bodyPr wrap="square">
            <a:spAutoFit/>
          </a:bodyPr>
          <a:lstStyle/>
          <a:p>
            <a:pPr algn="ctr"/>
            <a:r>
              <a:rPr lang="en-US" sz="2800" b="1" dirty="0">
                <a:solidFill>
                  <a:schemeClr val="bg1"/>
                </a:solidFill>
                <a:highlight>
                  <a:srgbClr val="00FF00"/>
                </a:highlight>
              </a:rPr>
              <a:t>14 million</a:t>
            </a:r>
            <a:r>
              <a:rPr lang="en-US" sz="1800" b="1" dirty="0">
                <a:solidFill>
                  <a:schemeClr val="bg1"/>
                </a:solidFill>
                <a:highlight>
                  <a:srgbClr val="00FF00"/>
                </a:highlight>
              </a:rPr>
              <a:t> </a:t>
            </a:r>
            <a:r>
              <a:rPr lang="en-US" sz="1800" b="1" dirty="0">
                <a:solidFill>
                  <a:srgbClr val="002060"/>
                </a:solidFill>
              </a:rPr>
              <a:t>publications in free access</a:t>
            </a:r>
          </a:p>
          <a:p>
            <a:pPr algn="ctr"/>
            <a:r>
              <a:rPr lang="en-US" sz="1800" b="1" dirty="0">
                <a:solidFill>
                  <a:srgbClr val="002060"/>
                </a:solidFill>
              </a:rPr>
              <a:t>up to </a:t>
            </a:r>
          </a:p>
          <a:p>
            <a:pPr algn="ctr"/>
            <a:r>
              <a:rPr lang="en-US" sz="2400" b="1" dirty="0">
                <a:solidFill>
                  <a:schemeClr val="bg1"/>
                </a:solidFill>
                <a:highlight>
                  <a:srgbClr val="00FF00"/>
                </a:highlight>
              </a:rPr>
              <a:t>90 different languages </a:t>
            </a:r>
          </a:p>
          <a:p>
            <a:endParaRPr lang="en-US" dirty="0"/>
          </a:p>
          <a:p>
            <a:endParaRPr lang="en-US" dirty="0"/>
          </a:p>
          <a:p>
            <a:endParaRPr lang="en-US" dirty="0"/>
          </a:p>
        </p:txBody>
      </p:sp>
      <p:sp>
        <p:nvSpPr>
          <p:cNvPr id="18" name="Rectangle 17">
            <a:extLst>
              <a:ext uri="{FF2B5EF4-FFF2-40B4-BE49-F238E27FC236}">
                <a16:creationId xmlns:a16="http://schemas.microsoft.com/office/drawing/2014/main" id="{7817BC3A-463C-4F79-9E96-D014FEA66B1F}"/>
              </a:ext>
            </a:extLst>
          </p:cNvPr>
          <p:cNvSpPr/>
          <p:nvPr/>
        </p:nvSpPr>
        <p:spPr>
          <a:xfrm>
            <a:off x="10540706" y="3493673"/>
            <a:ext cx="1492716" cy="1077218"/>
          </a:xfrm>
          <a:prstGeom prst="rect">
            <a:avLst/>
          </a:prstGeom>
        </p:spPr>
        <p:txBody>
          <a:bodyPr wrap="none">
            <a:spAutoFit/>
          </a:bodyPr>
          <a:lstStyle/>
          <a:p>
            <a:pPr algn="ctr"/>
            <a:r>
              <a:rPr lang="en-US" sz="1800" b="1" dirty="0">
                <a:solidFill>
                  <a:srgbClr val="002060"/>
                </a:solidFill>
              </a:rPr>
              <a:t>More than </a:t>
            </a:r>
          </a:p>
          <a:p>
            <a:pPr algn="ctr"/>
            <a:r>
              <a:rPr lang="en-US" sz="2800" b="1" dirty="0">
                <a:solidFill>
                  <a:schemeClr val="bg1"/>
                </a:solidFill>
                <a:highlight>
                  <a:srgbClr val="00FF00"/>
                </a:highlight>
              </a:rPr>
              <a:t>500</a:t>
            </a:r>
            <a:r>
              <a:rPr lang="en-US" sz="1800" b="1" dirty="0">
                <a:solidFill>
                  <a:schemeClr val="bg1"/>
                </a:solidFill>
                <a:highlight>
                  <a:srgbClr val="00FF00"/>
                </a:highlight>
              </a:rPr>
              <a:t> </a:t>
            </a:r>
          </a:p>
          <a:p>
            <a:pPr algn="ctr"/>
            <a:r>
              <a:rPr lang="en-US" sz="1800" b="1" dirty="0">
                <a:solidFill>
                  <a:srgbClr val="002060"/>
                </a:solidFill>
              </a:rPr>
              <a:t>institutions </a:t>
            </a:r>
          </a:p>
        </p:txBody>
      </p:sp>
      <p:sp>
        <p:nvSpPr>
          <p:cNvPr id="19" name="Rectangle 18">
            <a:extLst>
              <a:ext uri="{FF2B5EF4-FFF2-40B4-BE49-F238E27FC236}">
                <a16:creationId xmlns:a16="http://schemas.microsoft.com/office/drawing/2014/main" id="{8043F6AF-58D2-44A6-8999-78EB8895A818}"/>
              </a:ext>
            </a:extLst>
          </p:cNvPr>
          <p:cNvSpPr/>
          <p:nvPr/>
        </p:nvSpPr>
        <p:spPr>
          <a:xfrm>
            <a:off x="10643298" y="4382988"/>
            <a:ext cx="1287532" cy="1077218"/>
          </a:xfrm>
          <a:prstGeom prst="rect">
            <a:avLst/>
          </a:prstGeom>
        </p:spPr>
        <p:txBody>
          <a:bodyPr wrap="none">
            <a:spAutoFit/>
          </a:bodyPr>
          <a:lstStyle/>
          <a:p>
            <a:pPr algn="ctr"/>
            <a:r>
              <a:rPr lang="en-US" sz="1800" b="1" dirty="0">
                <a:solidFill>
                  <a:srgbClr val="002060"/>
                </a:solidFill>
              </a:rPr>
              <a:t> </a:t>
            </a:r>
          </a:p>
          <a:p>
            <a:pPr algn="ctr"/>
            <a:r>
              <a:rPr lang="en-US" sz="2800" b="1" dirty="0">
                <a:solidFill>
                  <a:schemeClr val="bg1"/>
                </a:solidFill>
                <a:highlight>
                  <a:srgbClr val="00FF00"/>
                </a:highlight>
              </a:rPr>
              <a:t>150</a:t>
            </a:r>
            <a:r>
              <a:rPr lang="en-US" sz="1800" b="1" dirty="0">
                <a:solidFill>
                  <a:schemeClr val="bg1"/>
                </a:solidFill>
                <a:highlight>
                  <a:srgbClr val="00FF00"/>
                </a:highlight>
              </a:rPr>
              <a:t> </a:t>
            </a:r>
          </a:p>
          <a:p>
            <a:pPr algn="ctr"/>
            <a:r>
              <a:rPr lang="en-US" sz="1800" b="1" dirty="0">
                <a:solidFill>
                  <a:srgbClr val="002060"/>
                </a:solidFill>
              </a:rPr>
              <a:t>countries </a:t>
            </a:r>
          </a:p>
        </p:txBody>
      </p:sp>
      <p:pic>
        <p:nvPicPr>
          <p:cNvPr id="6" name="Picture 5">
            <a:extLst>
              <a:ext uri="{FF2B5EF4-FFF2-40B4-BE49-F238E27FC236}">
                <a16:creationId xmlns:a16="http://schemas.microsoft.com/office/drawing/2014/main" id="{DB71C4BB-9F22-4BC5-B1B2-4498FB6AB76F}"/>
              </a:ext>
            </a:extLst>
          </p:cNvPr>
          <p:cNvPicPr>
            <a:picLocks noChangeAspect="1"/>
          </p:cNvPicPr>
          <p:nvPr/>
        </p:nvPicPr>
        <p:blipFill rotWithShape="1">
          <a:blip r:embed="rId4"/>
          <a:srcRect t="20042" b="34089"/>
          <a:stretch/>
        </p:blipFill>
        <p:spPr>
          <a:xfrm>
            <a:off x="618977" y="1830166"/>
            <a:ext cx="3719584" cy="1828143"/>
          </a:xfrm>
          <a:prstGeom prst="rect">
            <a:avLst/>
          </a:prstGeom>
        </p:spPr>
      </p:pic>
      <p:sp>
        <p:nvSpPr>
          <p:cNvPr id="20" name="Rectangle 19">
            <a:extLst>
              <a:ext uri="{FF2B5EF4-FFF2-40B4-BE49-F238E27FC236}">
                <a16:creationId xmlns:a16="http://schemas.microsoft.com/office/drawing/2014/main" id="{2AEB23CA-5CAB-43F4-9F36-F20236B00CFA}"/>
              </a:ext>
            </a:extLst>
          </p:cNvPr>
          <p:cNvSpPr/>
          <p:nvPr/>
        </p:nvSpPr>
        <p:spPr>
          <a:xfrm>
            <a:off x="5389804" y="1140259"/>
            <a:ext cx="4719395" cy="2646878"/>
          </a:xfrm>
          <a:prstGeom prst="rect">
            <a:avLst/>
          </a:prstGeom>
        </p:spPr>
        <p:txBody>
          <a:bodyPr wrap="square">
            <a:spAutoFit/>
          </a:bodyPr>
          <a:lstStyle/>
          <a:p>
            <a:pPr algn="just"/>
            <a:r>
              <a:rPr lang="en-US" sz="2000" dirty="0">
                <a:solidFill>
                  <a:srgbClr val="002060"/>
                </a:solidFill>
                <a:latin typeface="Calibri" panose="020F0502020204030204" pitchFamily="34" charset="0"/>
                <a:cs typeface="Calibri" panose="020F0502020204030204" pitchFamily="34" charset="0"/>
              </a:rPr>
              <a:t>AGRIS is one of the powerful agricultural web portals which gives access to the world class information resources and plays an important role for information sharing, accessing and distribution among the agriculture communities in Georgia.</a:t>
            </a:r>
          </a:p>
          <a:p>
            <a:pPr algn="just"/>
            <a:r>
              <a:rPr lang="en-US" dirty="0">
                <a:solidFill>
                  <a:srgbClr val="002060"/>
                </a:solidFill>
                <a:latin typeface="Calibri" panose="020F0502020204030204" pitchFamily="34" charset="0"/>
                <a:cs typeface="Calibri" panose="020F0502020204030204" pitchFamily="34" charset="0"/>
                <a:hlinkClick r:id="rId5"/>
              </a:rPr>
              <a:t>https://www.fao.org/agris/ru/news/agris-user-guide-now-available-georgian</a:t>
            </a:r>
            <a:endParaRPr lang="en-US" dirty="0">
              <a:solidFill>
                <a:srgbClr val="002060"/>
              </a:solidFill>
              <a:latin typeface="Calibri" panose="020F0502020204030204" pitchFamily="34" charset="0"/>
              <a:cs typeface="Calibri" panose="020F0502020204030204" pitchFamily="34" charset="0"/>
            </a:endParaRPr>
          </a:p>
          <a:p>
            <a:pPr algn="just"/>
            <a:endParaRPr lang="en-US" sz="1800" dirty="0">
              <a:solidFill>
                <a:srgbClr val="002060"/>
              </a:solidFill>
              <a:latin typeface="Calibri" panose="020F0502020204030204" pitchFamily="34" charset="0"/>
              <a:cs typeface="Calibri" panose="020F0502020204030204" pitchFamily="34" charset="0"/>
            </a:endParaRPr>
          </a:p>
        </p:txBody>
      </p:sp>
      <p:sp>
        <p:nvSpPr>
          <p:cNvPr id="21" name="Rectangle 20">
            <a:extLst>
              <a:ext uri="{FF2B5EF4-FFF2-40B4-BE49-F238E27FC236}">
                <a16:creationId xmlns:a16="http://schemas.microsoft.com/office/drawing/2014/main" id="{39F0413B-9D52-4206-8140-FE72ABB894E4}"/>
              </a:ext>
            </a:extLst>
          </p:cNvPr>
          <p:cNvSpPr/>
          <p:nvPr/>
        </p:nvSpPr>
        <p:spPr>
          <a:xfrm>
            <a:off x="5398105" y="3959394"/>
            <a:ext cx="4944775" cy="1938992"/>
          </a:xfrm>
          <a:prstGeom prst="rect">
            <a:avLst/>
          </a:prstGeom>
        </p:spPr>
        <p:txBody>
          <a:bodyPr wrap="square">
            <a:spAutoFit/>
          </a:bodyPr>
          <a:lstStyle/>
          <a:p>
            <a:pPr algn="just"/>
            <a:r>
              <a:rPr lang="en-US" sz="2000" dirty="0">
                <a:solidFill>
                  <a:srgbClr val="002060"/>
                </a:solidFill>
                <a:latin typeface="Calibri" panose="020F0502020204030204" pitchFamily="34" charset="0"/>
                <a:cs typeface="Calibri" panose="020F0502020204030204" pitchFamily="34" charset="0"/>
              </a:rPr>
              <a:t>TECHINFORMI as the AGRIS Country Hub in Georgia strives to participate in a joint action of data providers from different countries to contribute to the common effort to reduce the gap in accessing scientific information and digital data in food and agriculture.</a:t>
            </a:r>
          </a:p>
        </p:txBody>
      </p:sp>
      <p:sp>
        <p:nvSpPr>
          <p:cNvPr id="22" name="Rectangle 21">
            <a:extLst>
              <a:ext uri="{FF2B5EF4-FFF2-40B4-BE49-F238E27FC236}">
                <a16:creationId xmlns:a16="http://schemas.microsoft.com/office/drawing/2014/main" id="{BC7DF621-F704-4EFA-A00D-C4EA0730F50F}"/>
              </a:ext>
            </a:extLst>
          </p:cNvPr>
          <p:cNvSpPr/>
          <p:nvPr/>
        </p:nvSpPr>
        <p:spPr>
          <a:xfrm>
            <a:off x="5349448" y="5970199"/>
            <a:ext cx="6824058" cy="461665"/>
          </a:xfrm>
          <a:prstGeom prst="rect">
            <a:avLst/>
          </a:prstGeom>
        </p:spPr>
        <p:txBody>
          <a:bodyPr wrap="square">
            <a:spAutoFit/>
          </a:bodyPr>
          <a:lstStyle/>
          <a:p>
            <a:r>
              <a:rPr lang="en-US" sz="2400" b="1" dirty="0">
                <a:solidFill>
                  <a:srgbClr val="00B050"/>
                </a:solidFill>
                <a:latin typeface="Calibri" panose="020F0502020204030204" pitchFamily="34" charset="0"/>
                <a:cs typeface="Calibri" panose="020F0502020204030204" pitchFamily="34" charset="0"/>
              </a:rPr>
              <a:t>More than 4</a:t>
            </a:r>
            <a:r>
              <a:rPr lang="ka-GE" sz="2400" b="1" dirty="0">
                <a:solidFill>
                  <a:srgbClr val="00B050"/>
                </a:solidFill>
                <a:latin typeface="Calibri" panose="020F0502020204030204" pitchFamily="34" charset="0"/>
                <a:cs typeface="Calibri" panose="020F0502020204030204" pitchFamily="34" charset="0"/>
              </a:rPr>
              <a:t>00,000 </a:t>
            </a:r>
            <a:r>
              <a:rPr lang="en-US" sz="2400" b="1" dirty="0">
                <a:solidFill>
                  <a:srgbClr val="00B050"/>
                </a:solidFill>
                <a:latin typeface="Calibri" panose="020F0502020204030204" pitchFamily="34" charset="0"/>
                <a:cs typeface="Calibri" panose="020F0502020204030204" pitchFamily="34" charset="0"/>
              </a:rPr>
              <a:t>visitors and views per month </a:t>
            </a:r>
            <a:endParaRPr lang="ka-GE" sz="2400" b="1" dirty="0">
              <a:solidFill>
                <a:srgbClr val="00B05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406184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4240A57C-B81F-49DD-8944-543F0DD2B21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nl-NL" smtClean="0"/>
              <a:t>11</a:t>
            </a:fld>
            <a:endParaRPr lang="nl-NL"/>
          </a:p>
        </p:txBody>
      </p:sp>
      <p:pic>
        <p:nvPicPr>
          <p:cNvPr id="7" name="Picture 6">
            <a:extLst>
              <a:ext uri="{FF2B5EF4-FFF2-40B4-BE49-F238E27FC236}">
                <a16:creationId xmlns:a16="http://schemas.microsoft.com/office/drawing/2014/main" id="{6CEF403E-7356-4DAD-A17D-98DB62CD622B}"/>
              </a:ext>
            </a:extLst>
          </p:cNvPr>
          <p:cNvPicPr>
            <a:picLocks noChangeAspect="1"/>
          </p:cNvPicPr>
          <p:nvPr/>
        </p:nvPicPr>
        <p:blipFill>
          <a:blip r:embed="rId2"/>
          <a:stretch>
            <a:fillRect/>
          </a:stretch>
        </p:blipFill>
        <p:spPr>
          <a:xfrm>
            <a:off x="0" y="-50800"/>
            <a:ext cx="5100320" cy="7020560"/>
          </a:xfrm>
          <a:prstGeom prst="rect">
            <a:avLst/>
          </a:prstGeom>
        </p:spPr>
      </p:pic>
      <p:sp>
        <p:nvSpPr>
          <p:cNvPr id="9" name="Rectangle 8">
            <a:extLst>
              <a:ext uri="{FF2B5EF4-FFF2-40B4-BE49-F238E27FC236}">
                <a16:creationId xmlns:a16="http://schemas.microsoft.com/office/drawing/2014/main" id="{BF25D972-6912-494C-AA3B-32A53C629929}"/>
              </a:ext>
            </a:extLst>
          </p:cNvPr>
          <p:cNvSpPr/>
          <p:nvPr/>
        </p:nvSpPr>
        <p:spPr>
          <a:xfrm>
            <a:off x="418616" y="3839226"/>
            <a:ext cx="4336905" cy="2123658"/>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chemeClr val="bg1"/>
                </a:solidFill>
                <a:effectLst/>
                <a:uLnTx/>
                <a:uFillTx/>
                <a:latin typeface="Calibri" panose="020F0502020204030204"/>
                <a:ea typeface="+mn-ea"/>
                <a:cs typeface="Calibri" panose="020F0502020204030204" pitchFamily="34" charset="0"/>
              </a:rPr>
              <a:t>INSTITUTIONAL KNOWLEDGE </a:t>
            </a:r>
            <a:r>
              <a:rPr lang="en-US" sz="4400" b="1" kern="1200" dirty="0">
                <a:solidFill>
                  <a:schemeClr val="bg1"/>
                </a:solidFill>
                <a:latin typeface="Calibri" panose="020F0502020204030204"/>
                <a:ea typeface="+mn-ea"/>
                <a:cs typeface="Calibri" panose="020F0502020204030204" pitchFamily="34" charset="0"/>
              </a:rPr>
              <a:t>SHARING POR</a:t>
            </a:r>
            <a:r>
              <a:rPr kumimoji="0" lang="en-US" sz="4400" b="1" i="0" u="none" strike="noStrike" kern="1200" cap="none" spc="0" normalizeH="0" baseline="0" noProof="0" dirty="0">
                <a:ln>
                  <a:noFill/>
                </a:ln>
                <a:solidFill>
                  <a:schemeClr val="bg1"/>
                </a:solidFill>
                <a:effectLst/>
                <a:uLnTx/>
                <a:uFillTx/>
                <a:latin typeface="Calibri" panose="020F0502020204030204"/>
                <a:ea typeface="+mn-ea"/>
                <a:cs typeface="Calibri" panose="020F0502020204030204" pitchFamily="34" charset="0"/>
              </a:rPr>
              <a:t>TAL</a:t>
            </a:r>
          </a:p>
        </p:txBody>
      </p:sp>
      <p:pic>
        <p:nvPicPr>
          <p:cNvPr id="12" name="Picture 11">
            <a:extLst>
              <a:ext uri="{FF2B5EF4-FFF2-40B4-BE49-F238E27FC236}">
                <a16:creationId xmlns:a16="http://schemas.microsoft.com/office/drawing/2014/main" id="{0370B19A-0A8F-4A96-9507-66AABDC15FDA}"/>
              </a:ext>
            </a:extLst>
          </p:cNvPr>
          <p:cNvPicPr>
            <a:picLocks noChangeAspect="1"/>
          </p:cNvPicPr>
          <p:nvPr/>
        </p:nvPicPr>
        <p:blipFill>
          <a:blip r:embed="rId3"/>
          <a:stretch>
            <a:fillRect/>
          </a:stretch>
        </p:blipFill>
        <p:spPr>
          <a:xfrm>
            <a:off x="5350614" y="1427947"/>
            <a:ext cx="6601078" cy="4789671"/>
          </a:xfrm>
          <a:prstGeom prst="rect">
            <a:avLst/>
          </a:prstGeom>
        </p:spPr>
      </p:pic>
      <p:pic>
        <p:nvPicPr>
          <p:cNvPr id="13" name="Picture 12">
            <a:extLst>
              <a:ext uri="{FF2B5EF4-FFF2-40B4-BE49-F238E27FC236}">
                <a16:creationId xmlns:a16="http://schemas.microsoft.com/office/drawing/2014/main" id="{9FA5382D-8070-4296-9DF7-C6AC67D521B8}"/>
              </a:ext>
            </a:extLst>
          </p:cNvPr>
          <p:cNvPicPr>
            <a:picLocks noChangeAspect="1"/>
          </p:cNvPicPr>
          <p:nvPr/>
        </p:nvPicPr>
        <p:blipFill>
          <a:blip r:embed="rId4"/>
          <a:stretch>
            <a:fillRect/>
          </a:stretch>
        </p:blipFill>
        <p:spPr>
          <a:xfrm>
            <a:off x="300425" y="393783"/>
            <a:ext cx="4573285" cy="3429000"/>
          </a:xfrm>
          <a:prstGeom prst="rect">
            <a:avLst/>
          </a:prstGeom>
        </p:spPr>
      </p:pic>
      <p:sp>
        <p:nvSpPr>
          <p:cNvPr id="14" name="Rectangle 13">
            <a:extLst>
              <a:ext uri="{FF2B5EF4-FFF2-40B4-BE49-F238E27FC236}">
                <a16:creationId xmlns:a16="http://schemas.microsoft.com/office/drawing/2014/main" id="{25BAD5F6-F805-42B0-BC7B-278875CB4CA1}"/>
              </a:ext>
            </a:extLst>
          </p:cNvPr>
          <p:cNvSpPr/>
          <p:nvPr/>
        </p:nvSpPr>
        <p:spPr>
          <a:xfrm>
            <a:off x="5400746" y="104575"/>
            <a:ext cx="6791254" cy="1200329"/>
          </a:xfrm>
          <a:prstGeom prst="rect">
            <a:avLst/>
          </a:prstGeom>
        </p:spPr>
        <p:txBody>
          <a:bodyPr wrap="square">
            <a:spAutoFit/>
          </a:bodyPr>
          <a:lstStyle/>
          <a:p>
            <a:r>
              <a:rPr lang="en-US" sz="1800" b="1" dirty="0">
                <a:solidFill>
                  <a:srgbClr val="002060"/>
                </a:solidFill>
                <a:latin typeface="Calibri" panose="020F0502020204030204" pitchFamily="34" charset="0"/>
                <a:cs typeface="Calibri" panose="020F0502020204030204" pitchFamily="34" charset="0"/>
              </a:rPr>
              <a:t>On 2-3 November 2022,</a:t>
            </a:r>
            <a:r>
              <a:rPr lang="en-US" sz="1800" dirty="0">
                <a:solidFill>
                  <a:srgbClr val="002060"/>
                </a:solidFill>
                <a:latin typeface="Calibri" panose="020F0502020204030204" pitchFamily="34" charset="0"/>
                <a:cs typeface="Calibri" panose="020F0502020204030204" pitchFamily="34" charset="0"/>
              </a:rPr>
              <a:t> </a:t>
            </a:r>
            <a:r>
              <a:rPr lang="en-US" sz="1800" b="1" dirty="0">
                <a:solidFill>
                  <a:srgbClr val="002060"/>
                </a:solidFill>
                <a:latin typeface="Calibri" panose="020F0502020204030204" pitchFamily="34" charset="0"/>
                <a:cs typeface="Calibri" panose="020F0502020204030204" pitchFamily="34" charset="0"/>
              </a:rPr>
              <a:t>Institute TECHINFORMI of the Georgian Technical University, as the AGRIS Country Hub and grantee of the </a:t>
            </a:r>
            <a:r>
              <a:rPr lang="en-US" sz="1800" b="1" dirty="0">
                <a:solidFill>
                  <a:srgbClr val="0D6CAC"/>
                </a:solidFill>
                <a:latin typeface="Calibri" panose="020F0502020204030204" pitchFamily="34" charset="0"/>
                <a:cs typeface="Calibri" panose="020F0502020204030204" pitchFamily="34" charset="0"/>
                <a:hlinkClick r:id="rId5"/>
              </a:rPr>
              <a:t>EOSC future grants program</a:t>
            </a:r>
            <a:r>
              <a:rPr lang="en-US" sz="1800" b="1" dirty="0">
                <a:solidFill>
                  <a:srgbClr val="003B43"/>
                </a:solidFill>
                <a:latin typeface="Calibri" panose="020F0502020204030204" pitchFamily="34" charset="0"/>
                <a:cs typeface="Calibri" panose="020F0502020204030204" pitchFamily="34" charset="0"/>
              </a:rPr>
              <a:t> </a:t>
            </a:r>
            <a:r>
              <a:rPr lang="en-US" sz="1800" b="1" dirty="0">
                <a:solidFill>
                  <a:srgbClr val="002060"/>
                </a:solidFill>
                <a:latin typeface="Calibri" panose="020F0502020204030204" pitchFamily="34" charset="0"/>
                <a:cs typeface="Calibri" panose="020F0502020204030204" pitchFamily="34" charset="0"/>
              </a:rPr>
              <a:t>in Georgia, will participate in the EOSC National Tripartite meeting.</a:t>
            </a:r>
            <a:endParaRPr lang="en-US" sz="1800" dirty="0">
              <a:solidFill>
                <a:srgbClr val="002060"/>
              </a:solidFill>
              <a:latin typeface="Calibri" panose="020F0502020204030204" pitchFamily="34" charset="0"/>
              <a:cs typeface="Calibri" panose="020F0502020204030204" pitchFamily="34" charset="0"/>
            </a:endParaRPr>
          </a:p>
        </p:txBody>
      </p:sp>
      <p:sp>
        <p:nvSpPr>
          <p:cNvPr id="15" name="Rectangle 14">
            <a:extLst>
              <a:ext uri="{FF2B5EF4-FFF2-40B4-BE49-F238E27FC236}">
                <a16:creationId xmlns:a16="http://schemas.microsoft.com/office/drawing/2014/main" id="{D423CF65-3EB4-4749-8EC4-33753305E88A}"/>
              </a:ext>
            </a:extLst>
          </p:cNvPr>
          <p:cNvSpPr/>
          <p:nvPr/>
        </p:nvSpPr>
        <p:spPr>
          <a:xfrm>
            <a:off x="5400746" y="6217618"/>
            <a:ext cx="6872534" cy="646331"/>
          </a:xfrm>
          <a:prstGeom prst="rect">
            <a:avLst/>
          </a:prstGeom>
        </p:spPr>
        <p:txBody>
          <a:bodyPr wrap="square">
            <a:spAutoFit/>
          </a:bodyPr>
          <a:lstStyle/>
          <a:p>
            <a:r>
              <a:rPr lang="en-US" sz="1200" dirty="0">
                <a:hlinkClick r:id="rId6"/>
              </a:rPr>
              <a:t>https://www.fao.org/agris/news/agris-country-hub-georgia-participate-eosc-national-tripartiteevent?fbclid=IwAR3tfTWAZoj5cseHJ3fhXo9L9JSRleqYQ806PxI1ZBQMdcJwjbu9bQPN_qQ</a:t>
            </a:r>
            <a:endParaRPr lang="en-US" sz="1200" dirty="0"/>
          </a:p>
        </p:txBody>
      </p:sp>
    </p:spTree>
    <p:extLst>
      <p:ext uri="{BB962C8B-B14F-4D97-AF65-F5344CB8AC3E}">
        <p14:creationId xmlns:p14="http://schemas.microsoft.com/office/powerpoint/2010/main" val="25944445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128ABE83-C103-4950-B909-E8AEACD7C44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nl-NL" smtClean="0"/>
              <a:t>12</a:t>
            </a:fld>
            <a:endParaRPr lang="nl-NL" dirty="0"/>
          </a:p>
        </p:txBody>
      </p:sp>
      <p:pic>
        <p:nvPicPr>
          <p:cNvPr id="6" name="Picture 5">
            <a:extLst>
              <a:ext uri="{FF2B5EF4-FFF2-40B4-BE49-F238E27FC236}">
                <a16:creationId xmlns:a16="http://schemas.microsoft.com/office/drawing/2014/main" id="{530BE895-4B2E-410C-9957-DA9715916F3B}"/>
              </a:ext>
            </a:extLst>
          </p:cNvPr>
          <p:cNvPicPr>
            <a:picLocks noChangeAspect="1"/>
          </p:cNvPicPr>
          <p:nvPr/>
        </p:nvPicPr>
        <p:blipFill>
          <a:blip r:embed="rId2"/>
          <a:stretch>
            <a:fillRect/>
          </a:stretch>
        </p:blipFill>
        <p:spPr>
          <a:xfrm>
            <a:off x="5496559" y="0"/>
            <a:ext cx="6543283" cy="6423497"/>
          </a:xfrm>
          <a:prstGeom prst="rect">
            <a:avLst/>
          </a:prstGeom>
        </p:spPr>
      </p:pic>
      <p:sp>
        <p:nvSpPr>
          <p:cNvPr id="7" name="Rectangle 6">
            <a:extLst>
              <a:ext uri="{FF2B5EF4-FFF2-40B4-BE49-F238E27FC236}">
                <a16:creationId xmlns:a16="http://schemas.microsoft.com/office/drawing/2014/main" id="{61F08C16-FFDA-40CA-9C24-ADCA5DC1A0DA}"/>
              </a:ext>
            </a:extLst>
          </p:cNvPr>
          <p:cNvSpPr/>
          <p:nvPr/>
        </p:nvSpPr>
        <p:spPr>
          <a:xfrm>
            <a:off x="5496560" y="6360757"/>
            <a:ext cx="5652509" cy="523220"/>
          </a:xfrm>
          <a:prstGeom prst="rect">
            <a:avLst/>
          </a:prstGeom>
        </p:spPr>
        <p:txBody>
          <a:bodyPr wrap="none">
            <a:spAutoFit/>
          </a:bodyPr>
          <a:lstStyle/>
          <a:p>
            <a:r>
              <a:rPr lang="en-US" dirty="0">
                <a:hlinkClick r:id="rId3"/>
              </a:rPr>
              <a:t>https://www.fao.org/agris/2022-agris-virtual-annual-conference-report</a:t>
            </a:r>
            <a:endParaRPr lang="en-US" dirty="0"/>
          </a:p>
          <a:p>
            <a:endParaRPr lang="en-US" dirty="0"/>
          </a:p>
        </p:txBody>
      </p:sp>
      <p:pic>
        <p:nvPicPr>
          <p:cNvPr id="8" name="Picture 7">
            <a:extLst>
              <a:ext uri="{FF2B5EF4-FFF2-40B4-BE49-F238E27FC236}">
                <a16:creationId xmlns:a16="http://schemas.microsoft.com/office/drawing/2014/main" id="{A9B56F1F-4DD9-4574-80F8-73284CEEACE5}"/>
              </a:ext>
            </a:extLst>
          </p:cNvPr>
          <p:cNvPicPr>
            <a:picLocks noChangeAspect="1"/>
          </p:cNvPicPr>
          <p:nvPr/>
        </p:nvPicPr>
        <p:blipFill>
          <a:blip r:embed="rId4"/>
          <a:stretch>
            <a:fillRect/>
          </a:stretch>
        </p:blipFill>
        <p:spPr>
          <a:xfrm>
            <a:off x="0" y="-50800"/>
            <a:ext cx="5100320" cy="7020560"/>
          </a:xfrm>
          <a:prstGeom prst="rect">
            <a:avLst/>
          </a:prstGeom>
        </p:spPr>
      </p:pic>
      <p:sp>
        <p:nvSpPr>
          <p:cNvPr id="9" name="Rectangle 8">
            <a:extLst>
              <a:ext uri="{FF2B5EF4-FFF2-40B4-BE49-F238E27FC236}">
                <a16:creationId xmlns:a16="http://schemas.microsoft.com/office/drawing/2014/main" id="{8663DD1B-814B-4D3A-89A2-652543A7028F}"/>
              </a:ext>
            </a:extLst>
          </p:cNvPr>
          <p:cNvSpPr/>
          <p:nvPr/>
        </p:nvSpPr>
        <p:spPr>
          <a:xfrm>
            <a:off x="269818" y="2146768"/>
            <a:ext cx="4560683" cy="2123658"/>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4400" b="1" kern="1200" dirty="0">
                <a:solidFill>
                  <a:schemeClr val="bg1"/>
                </a:solidFill>
                <a:latin typeface="Calibri" panose="020F0502020204030204"/>
                <a:ea typeface="+mn-ea"/>
                <a:cs typeface="Calibri" panose="020F0502020204030204" pitchFamily="34" charset="0"/>
              </a:rPr>
              <a:t>AGRIS ANNUAL CONFERENCE</a:t>
            </a:r>
          </a:p>
          <a:p>
            <a:pPr marL="0" marR="0" lvl="0" indent="0" defTabSz="914400" eaLnBrk="1" fontAlgn="auto" latinLnBrk="0" hangingPunct="1">
              <a:lnSpc>
                <a:spcPct val="100000"/>
              </a:lnSpc>
              <a:spcBef>
                <a:spcPts val="0"/>
              </a:spcBef>
              <a:spcAft>
                <a:spcPts val="0"/>
              </a:spcAft>
              <a:buClrTx/>
              <a:buSzTx/>
              <a:buFontTx/>
              <a:buNone/>
              <a:tabLst/>
              <a:defRPr/>
            </a:pPr>
            <a:r>
              <a:rPr lang="en-US" sz="4400" b="1" kern="1200" dirty="0">
                <a:solidFill>
                  <a:schemeClr val="bg1"/>
                </a:solidFill>
                <a:latin typeface="Calibri" panose="020F0502020204030204"/>
                <a:ea typeface="+mn-ea"/>
                <a:cs typeface="Calibri" panose="020F0502020204030204" pitchFamily="34" charset="0"/>
              </a:rPr>
              <a:t>CO-ORGANISOR</a:t>
            </a:r>
            <a:endParaRPr kumimoji="0" lang="en-US" sz="4400" b="1" i="0" u="none" strike="noStrike" kern="1200" cap="none" spc="0" normalizeH="0" baseline="0" noProof="0" dirty="0">
              <a:ln>
                <a:noFill/>
              </a:ln>
              <a:solidFill>
                <a:schemeClr val="bg1"/>
              </a:solidFill>
              <a:effectLst/>
              <a:uLnTx/>
              <a:uFillTx/>
              <a:latin typeface="Calibri" panose="020F0502020204030204"/>
              <a:ea typeface="+mn-ea"/>
              <a:cs typeface="Calibri" panose="020F0502020204030204" pitchFamily="34" charset="0"/>
            </a:endParaRPr>
          </a:p>
        </p:txBody>
      </p:sp>
      <p:pic>
        <p:nvPicPr>
          <p:cNvPr id="10" name="Picture 9">
            <a:extLst>
              <a:ext uri="{FF2B5EF4-FFF2-40B4-BE49-F238E27FC236}">
                <a16:creationId xmlns:a16="http://schemas.microsoft.com/office/drawing/2014/main" id="{0868BB38-6AE8-49DA-A898-449EEA877F68}"/>
              </a:ext>
            </a:extLst>
          </p:cNvPr>
          <p:cNvPicPr>
            <a:picLocks noChangeAspect="1"/>
          </p:cNvPicPr>
          <p:nvPr/>
        </p:nvPicPr>
        <p:blipFill>
          <a:blip r:embed="rId5"/>
          <a:stretch>
            <a:fillRect/>
          </a:stretch>
        </p:blipFill>
        <p:spPr>
          <a:xfrm>
            <a:off x="41406" y="546234"/>
            <a:ext cx="5023870" cy="1004774"/>
          </a:xfrm>
          <a:prstGeom prst="rect">
            <a:avLst/>
          </a:prstGeom>
        </p:spPr>
      </p:pic>
      <p:pic>
        <p:nvPicPr>
          <p:cNvPr id="2" name="Picture 1">
            <a:extLst>
              <a:ext uri="{FF2B5EF4-FFF2-40B4-BE49-F238E27FC236}">
                <a16:creationId xmlns:a16="http://schemas.microsoft.com/office/drawing/2014/main" id="{10E99931-671E-43B8-9038-D4FBF2029531}"/>
              </a:ext>
            </a:extLst>
          </p:cNvPr>
          <p:cNvPicPr>
            <a:picLocks noChangeAspect="1"/>
          </p:cNvPicPr>
          <p:nvPr/>
        </p:nvPicPr>
        <p:blipFill>
          <a:blip r:embed="rId6"/>
          <a:stretch>
            <a:fillRect/>
          </a:stretch>
        </p:blipFill>
        <p:spPr>
          <a:xfrm>
            <a:off x="1372353" y="4679941"/>
            <a:ext cx="2559567" cy="1842991"/>
          </a:xfrm>
          <a:prstGeom prst="rect">
            <a:avLst/>
          </a:prstGeom>
        </p:spPr>
      </p:pic>
    </p:spTree>
    <p:extLst>
      <p:ext uri="{BB962C8B-B14F-4D97-AF65-F5344CB8AC3E}">
        <p14:creationId xmlns:p14="http://schemas.microsoft.com/office/powerpoint/2010/main" val="24988127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46628458-4493-4949-B4FD-B1412DBDCA5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nl-NL" smtClean="0"/>
              <a:t>13</a:t>
            </a:fld>
            <a:endParaRPr lang="nl-NL"/>
          </a:p>
        </p:txBody>
      </p:sp>
      <p:sp>
        <p:nvSpPr>
          <p:cNvPr id="6" name="Rectangle 5">
            <a:extLst>
              <a:ext uri="{FF2B5EF4-FFF2-40B4-BE49-F238E27FC236}">
                <a16:creationId xmlns:a16="http://schemas.microsoft.com/office/drawing/2014/main" id="{08152E36-5926-4E38-8863-44280D3BF59A}"/>
              </a:ext>
            </a:extLst>
          </p:cNvPr>
          <p:cNvSpPr/>
          <p:nvPr/>
        </p:nvSpPr>
        <p:spPr>
          <a:xfrm>
            <a:off x="5389172" y="1590709"/>
            <a:ext cx="6425493" cy="1200329"/>
          </a:xfrm>
          <a:prstGeom prst="rect">
            <a:avLst/>
          </a:prstGeom>
        </p:spPr>
        <p:txBody>
          <a:bodyPr wrap="square">
            <a:spAutoFit/>
          </a:bodyPr>
          <a:lstStyle/>
          <a:p>
            <a:pPr algn="just"/>
            <a:r>
              <a:rPr lang="en-US" sz="1800" dirty="0">
                <a:solidFill>
                  <a:srgbClr val="002060"/>
                </a:solidFill>
                <a:highlight>
                  <a:srgbClr val="00FFFF"/>
                </a:highlight>
                <a:latin typeface="Calibri" panose="020F0502020204030204" pitchFamily="34" charset="0"/>
                <a:cs typeface="Calibri" panose="020F0502020204030204" pitchFamily="34" charset="0"/>
              </a:rPr>
              <a:t>“</a:t>
            </a:r>
            <a:r>
              <a:rPr lang="en-US" sz="1800" i="1" dirty="0">
                <a:solidFill>
                  <a:srgbClr val="002060"/>
                </a:solidFill>
                <a:highlight>
                  <a:srgbClr val="00FFFF"/>
                </a:highlight>
                <a:latin typeface="Calibri" panose="020F0502020204030204" pitchFamily="34" charset="0"/>
                <a:cs typeface="Calibri" panose="020F0502020204030204" pitchFamily="34" charset="0"/>
              </a:rPr>
              <a:t>Consolidating the </a:t>
            </a:r>
            <a:r>
              <a:rPr lang="en-US" sz="1800" b="1" i="1" dirty="0">
                <a:solidFill>
                  <a:srgbClr val="002060"/>
                </a:solidFill>
                <a:highlight>
                  <a:srgbClr val="00FFFF"/>
                </a:highlight>
                <a:latin typeface="Calibri" panose="020F0502020204030204" pitchFamily="34" charset="0"/>
                <a:cs typeface="Calibri" panose="020F0502020204030204" pitchFamily="34" charset="0"/>
              </a:rPr>
              <a:t>AGRIS National Hub </a:t>
            </a:r>
            <a:r>
              <a:rPr lang="en-US" sz="1800" i="1" dirty="0">
                <a:solidFill>
                  <a:srgbClr val="002060"/>
                </a:solidFill>
                <a:highlight>
                  <a:srgbClr val="00FFFF"/>
                </a:highlight>
                <a:latin typeface="Calibri" panose="020F0502020204030204" pitchFamily="34" charset="0"/>
                <a:cs typeface="Calibri" panose="020F0502020204030204" pitchFamily="34" charset="0"/>
              </a:rPr>
              <a:t>in Georgia to increase awareness about </a:t>
            </a:r>
            <a:r>
              <a:rPr lang="en-US" sz="1800" b="1" i="1" dirty="0">
                <a:solidFill>
                  <a:srgbClr val="002060"/>
                </a:solidFill>
                <a:highlight>
                  <a:srgbClr val="00FFFF"/>
                </a:highlight>
                <a:latin typeface="Calibri" panose="020F0502020204030204" pitchFamily="34" charset="0"/>
                <a:cs typeface="Calibri" panose="020F0502020204030204" pitchFamily="34" charset="0"/>
              </a:rPr>
              <a:t>Open Science in Agriculture </a:t>
            </a:r>
            <a:r>
              <a:rPr lang="en-US" sz="1800" i="1" dirty="0">
                <a:solidFill>
                  <a:srgbClr val="002060"/>
                </a:solidFill>
                <a:highlight>
                  <a:srgbClr val="00FFFF"/>
                </a:highlight>
                <a:latin typeface="Calibri" panose="020F0502020204030204" pitchFamily="34" charset="0"/>
                <a:cs typeface="Calibri" panose="020F0502020204030204" pitchFamily="34" charset="0"/>
              </a:rPr>
              <a:t>and train researchers and practitioners in new trends on agricultural research”  </a:t>
            </a:r>
          </a:p>
        </p:txBody>
      </p:sp>
      <p:pic>
        <p:nvPicPr>
          <p:cNvPr id="7" name="Picture 6">
            <a:extLst>
              <a:ext uri="{FF2B5EF4-FFF2-40B4-BE49-F238E27FC236}">
                <a16:creationId xmlns:a16="http://schemas.microsoft.com/office/drawing/2014/main" id="{6B4F5AFB-6788-4A65-9C23-42EEF3B14523}"/>
              </a:ext>
            </a:extLst>
          </p:cNvPr>
          <p:cNvPicPr>
            <a:picLocks noChangeAspect="1"/>
          </p:cNvPicPr>
          <p:nvPr/>
        </p:nvPicPr>
        <p:blipFill>
          <a:blip r:embed="rId2"/>
          <a:stretch>
            <a:fillRect/>
          </a:stretch>
        </p:blipFill>
        <p:spPr>
          <a:xfrm>
            <a:off x="-30480" y="-20320"/>
            <a:ext cx="5100320" cy="7020560"/>
          </a:xfrm>
          <a:prstGeom prst="rect">
            <a:avLst/>
          </a:prstGeom>
        </p:spPr>
      </p:pic>
      <p:sp>
        <p:nvSpPr>
          <p:cNvPr id="8" name="Rectangle 7">
            <a:extLst>
              <a:ext uri="{FF2B5EF4-FFF2-40B4-BE49-F238E27FC236}">
                <a16:creationId xmlns:a16="http://schemas.microsoft.com/office/drawing/2014/main" id="{5F9E8AA0-7A80-494A-B083-364FC9E024B1}"/>
              </a:ext>
            </a:extLst>
          </p:cNvPr>
          <p:cNvSpPr/>
          <p:nvPr/>
        </p:nvSpPr>
        <p:spPr>
          <a:xfrm>
            <a:off x="5389172" y="-3069"/>
            <a:ext cx="6644250" cy="1200329"/>
          </a:xfrm>
          <a:prstGeom prst="rect">
            <a:avLst/>
          </a:prstGeom>
        </p:spPr>
        <p:txBody>
          <a:bodyPr wrap="square">
            <a:spAutoFit/>
          </a:bodyPr>
          <a:lstStyle/>
          <a:p>
            <a:pPr marL="342900" indent="-342900">
              <a:buFont typeface="Wingdings" panose="05000000000000000000" pitchFamily="2" charset="2"/>
              <a:buChar char="v"/>
            </a:pPr>
            <a:r>
              <a:rPr lang="en-US" sz="1800" dirty="0">
                <a:solidFill>
                  <a:srgbClr val="002060"/>
                </a:solidFill>
                <a:latin typeface="Calibri" panose="020F0502020204030204" pitchFamily="34" charset="0"/>
                <a:cs typeface="Calibri" panose="020F0502020204030204" pitchFamily="34" charset="0"/>
              </a:rPr>
              <a:t>More than 10 awareness trainings during the (2020-2021) and two roundtables in 2022 about Open Science in Agriculture among researchers, MA and PhD students, Academy of Agricultural Sciences and etc. </a:t>
            </a:r>
          </a:p>
        </p:txBody>
      </p:sp>
      <p:sp>
        <p:nvSpPr>
          <p:cNvPr id="10" name="Rectangle 9">
            <a:extLst>
              <a:ext uri="{FF2B5EF4-FFF2-40B4-BE49-F238E27FC236}">
                <a16:creationId xmlns:a16="http://schemas.microsoft.com/office/drawing/2014/main" id="{01B3AF9D-001B-4CBB-A2E8-3477516247D7}"/>
              </a:ext>
            </a:extLst>
          </p:cNvPr>
          <p:cNvSpPr/>
          <p:nvPr/>
        </p:nvSpPr>
        <p:spPr>
          <a:xfrm>
            <a:off x="351227" y="2620561"/>
            <a:ext cx="4336905" cy="1446550"/>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chemeClr val="bg1"/>
                </a:solidFill>
                <a:effectLst/>
                <a:uLnTx/>
                <a:uFillTx/>
                <a:latin typeface="Calibri" panose="020F0502020204030204"/>
                <a:ea typeface="+mn-ea"/>
                <a:cs typeface="Calibri" panose="020F0502020204030204" pitchFamily="34" charset="0"/>
              </a:rPr>
              <a:t>SOME ACHIEVEMENTS</a:t>
            </a:r>
          </a:p>
        </p:txBody>
      </p:sp>
      <p:sp>
        <p:nvSpPr>
          <p:cNvPr id="12" name="Rectangle 11">
            <a:extLst>
              <a:ext uri="{FF2B5EF4-FFF2-40B4-BE49-F238E27FC236}">
                <a16:creationId xmlns:a16="http://schemas.microsoft.com/office/drawing/2014/main" id="{68E944E3-DD98-4168-BD0B-F38D5F88C7F3}"/>
              </a:ext>
            </a:extLst>
          </p:cNvPr>
          <p:cNvSpPr/>
          <p:nvPr/>
        </p:nvSpPr>
        <p:spPr>
          <a:xfrm>
            <a:off x="5415280" y="1161097"/>
            <a:ext cx="3054041" cy="430887"/>
          </a:xfrm>
          <a:prstGeom prst="rect">
            <a:avLst/>
          </a:prstGeom>
        </p:spPr>
        <p:txBody>
          <a:bodyPr wrap="none">
            <a:spAutoFit/>
          </a:bodyPr>
          <a:lstStyle/>
          <a:p>
            <a:r>
              <a:rPr lang="en-US" sz="2200" b="1" dirty="0">
                <a:solidFill>
                  <a:srgbClr val="002060"/>
                </a:solidFill>
                <a:latin typeface="Calibri" panose="020F0502020204030204" pitchFamily="34" charset="0"/>
                <a:cs typeface="Calibri" panose="020F0502020204030204" pitchFamily="34" charset="0"/>
              </a:rPr>
              <a:t>Current grant with FAO: </a:t>
            </a:r>
          </a:p>
        </p:txBody>
      </p:sp>
      <p:pic>
        <p:nvPicPr>
          <p:cNvPr id="13" name="Picture 12">
            <a:extLst>
              <a:ext uri="{FF2B5EF4-FFF2-40B4-BE49-F238E27FC236}">
                <a16:creationId xmlns:a16="http://schemas.microsoft.com/office/drawing/2014/main" id="{F255D603-8165-41E1-A5BB-07722D7422E1}"/>
              </a:ext>
            </a:extLst>
          </p:cNvPr>
          <p:cNvPicPr>
            <a:picLocks noChangeAspect="1"/>
          </p:cNvPicPr>
          <p:nvPr/>
        </p:nvPicPr>
        <p:blipFill>
          <a:blip r:embed="rId3"/>
          <a:stretch>
            <a:fillRect/>
          </a:stretch>
        </p:blipFill>
        <p:spPr>
          <a:xfrm>
            <a:off x="1095340" y="430953"/>
            <a:ext cx="2551783" cy="1720164"/>
          </a:xfrm>
          <a:prstGeom prst="rect">
            <a:avLst/>
          </a:prstGeom>
        </p:spPr>
      </p:pic>
      <p:sp>
        <p:nvSpPr>
          <p:cNvPr id="14" name="Rectangle 13">
            <a:extLst>
              <a:ext uri="{FF2B5EF4-FFF2-40B4-BE49-F238E27FC236}">
                <a16:creationId xmlns:a16="http://schemas.microsoft.com/office/drawing/2014/main" id="{55592C2C-4D56-46D2-BCBC-F8982D2E26FF}"/>
              </a:ext>
            </a:extLst>
          </p:cNvPr>
          <p:cNvSpPr/>
          <p:nvPr/>
        </p:nvSpPr>
        <p:spPr>
          <a:xfrm>
            <a:off x="5389172" y="3244257"/>
            <a:ext cx="6399387" cy="2031325"/>
          </a:xfrm>
          <a:prstGeom prst="rect">
            <a:avLst/>
          </a:prstGeom>
        </p:spPr>
        <p:txBody>
          <a:bodyPr wrap="square">
            <a:spAutoFit/>
          </a:bodyPr>
          <a:lstStyle/>
          <a:p>
            <a:pPr marL="285750" indent="-285750" algn="just">
              <a:buFont typeface="Wingdings" panose="05000000000000000000" pitchFamily="2" charset="2"/>
              <a:buChar char="v"/>
            </a:pPr>
            <a:r>
              <a:rPr lang="en-US" sz="1800" dirty="0">
                <a:solidFill>
                  <a:srgbClr val="002060"/>
                </a:solidFill>
                <a:latin typeface="Calibri" panose="020F0502020204030204" pitchFamily="34" charset="0"/>
                <a:cs typeface="Calibri" panose="020F0502020204030204" pitchFamily="34" charset="0"/>
              </a:rPr>
              <a:t>RDA is a global initiative whose goal is to develop tools, infrastructures, standards, best practices and activities that enable researchers around the world and across all disciplines and domains to openly share and re-use data. </a:t>
            </a:r>
            <a:r>
              <a:rPr lang="en-US" sz="1800" b="1" dirty="0">
                <a:solidFill>
                  <a:srgbClr val="002060"/>
                </a:solidFill>
                <a:latin typeface="Calibri" panose="020F0502020204030204" pitchFamily="34" charset="0"/>
                <a:cs typeface="Calibri" panose="020F0502020204030204" pitchFamily="34" charset="0"/>
              </a:rPr>
              <a:t>Interest Group for Agricultural Data (IGAD)</a:t>
            </a:r>
            <a:r>
              <a:rPr lang="en-US" sz="1800" dirty="0">
                <a:solidFill>
                  <a:srgbClr val="002060"/>
                </a:solidFill>
                <a:latin typeface="Calibri" panose="020F0502020204030204" pitchFamily="34" charset="0"/>
                <a:cs typeface="Calibri" panose="020F0502020204030204" pitchFamily="34" charset="0"/>
              </a:rPr>
              <a:t> is a domain-oriented interest group working on all issues related to food and agricultural data important for the development of global agriculture.</a:t>
            </a:r>
          </a:p>
        </p:txBody>
      </p:sp>
      <p:sp>
        <p:nvSpPr>
          <p:cNvPr id="17" name="Rectangle 16">
            <a:extLst>
              <a:ext uri="{FF2B5EF4-FFF2-40B4-BE49-F238E27FC236}">
                <a16:creationId xmlns:a16="http://schemas.microsoft.com/office/drawing/2014/main" id="{6E0C543F-DEE0-46A5-9BFE-25A6C7D0AF3E}"/>
              </a:ext>
            </a:extLst>
          </p:cNvPr>
          <p:cNvSpPr/>
          <p:nvPr/>
        </p:nvSpPr>
        <p:spPr>
          <a:xfrm>
            <a:off x="5415277" y="2796895"/>
            <a:ext cx="4198585" cy="430887"/>
          </a:xfrm>
          <a:prstGeom prst="rect">
            <a:avLst/>
          </a:prstGeom>
        </p:spPr>
        <p:txBody>
          <a:bodyPr wrap="none">
            <a:spAutoFit/>
          </a:bodyPr>
          <a:lstStyle/>
          <a:p>
            <a:r>
              <a:rPr lang="en-US" sz="2200" b="1" dirty="0">
                <a:solidFill>
                  <a:srgbClr val="002060"/>
                </a:solidFill>
                <a:latin typeface="Calibri" panose="020F0502020204030204" pitchFamily="34" charset="0"/>
                <a:cs typeface="Calibri" panose="020F0502020204030204" pitchFamily="34" charset="0"/>
              </a:rPr>
              <a:t>Joining RDA IGAD Working group: </a:t>
            </a:r>
          </a:p>
        </p:txBody>
      </p:sp>
      <p:sp>
        <p:nvSpPr>
          <p:cNvPr id="18" name="Rectangle 17">
            <a:extLst>
              <a:ext uri="{FF2B5EF4-FFF2-40B4-BE49-F238E27FC236}">
                <a16:creationId xmlns:a16="http://schemas.microsoft.com/office/drawing/2014/main" id="{3C4141AA-1B78-4979-966C-D5743335B722}"/>
              </a:ext>
            </a:extLst>
          </p:cNvPr>
          <p:cNvSpPr/>
          <p:nvPr/>
        </p:nvSpPr>
        <p:spPr>
          <a:xfrm>
            <a:off x="5389172" y="5241307"/>
            <a:ext cx="6641562" cy="430887"/>
          </a:xfrm>
          <a:prstGeom prst="rect">
            <a:avLst/>
          </a:prstGeom>
        </p:spPr>
        <p:txBody>
          <a:bodyPr wrap="none">
            <a:spAutoFit/>
          </a:bodyPr>
          <a:lstStyle/>
          <a:p>
            <a:r>
              <a:rPr lang="en-US" sz="2200" b="1" dirty="0">
                <a:solidFill>
                  <a:srgbClr val="002060"/>
                </a:solidFill>
                <a:latin typeface="Calibri" panose="020F0502020204030204" pitchFamily="34" charset="0"/>
                <a:cs typeface="Calibri" panose="020F0502020204030204" pitchFamily="34" charset="0"/>
              </a:rPr>
              <a:t>Joining the National and UNESCO Open Science teams: </a:t>
            </a:r>
          </a:p>
        </p:txBody>
      </p:sp>
      <p:sp>
        <p:nvSpPr>
          <p:cNvPr id="19" name="Rectangle 18">
            <a:extLst>
              <a:ext uri="{FF2B5EF4-FFF2-40B4-BE49-F238E27FC236}">
                <a16:creationId xmlns:a16="http://schemas.microsoft.com/office/drawing/2014/main" id="{6838B195-B66C-4CBD-9C6B-A2B6A5BCBB18}"/>
              </a:ext>
            </a:extLst>
          </p:cNvPr>
          <p:cNvSpPr/>
          <p:nvPr/>
        </p:nvSpPr>
        <p:spPr>
          <a:xfrm>
            <a:off x="5389171" y="5696569"/>
            <a:ext cx="6425493" cy="1200329"/>
          </a:xfrm>
          <a:prstGeom prst="rect">
            <a:avLst/>
          </a:prstGeom>
        </p:spPr>
        <p:txBody>
          <a:bodyPr wrap="square">
            <a:spAutoFit/>
          </a:bodyPr>
          <a:lstStyle/>
          <a:p>
            <a:pPr marL="285750" indent="-285750">
              <a:buFont typeface="Wingdings" panose="05000000000000000000" pitchFamily="2" charset="2"/>
              <a:buChar char="v"/>
            </a:pPr>
            <a:r>
              <a:rPr lang="en-US" sz="1800" dirty="0">
                <a:solidFill>
                  <a:srgbClr val="002060"/>
                </a:solidFill>
                <a:latin typeface="Calibri" panose="020F0502020204030204" pitchFamily="34" charset="0"/>
                <a:cs typeface="Calibri" panose="020F0502020204030204" pitchFamily="34" charset="0"/>
              </a:rPr>
              <a:t>Join the national OS initiatives and working group, curated by the Ministry of Education and Science of Georgia since August;</a:t>
            </a:r>
          </a:p>
          <a:p>
            <a:pPr marL="285750" indent="-285750">
              <a:buFont typeface="Wingdings" panose="05000000000000000000" pitchFamily="2" charset="2"/>
              <a:buChar char="v"/>
            </a:pPr>
            <a:r>
              <a:rPr lang="en-US" sz="1800" dirty="0">
                <a:solidFill>
                  <a:srgbClr val="002060"/>
                </a:solidFill>
                <a:latin typeface="Calibri" panose="020F0502020204030204" pitchFamily="34" charset="0"/>
                <a:cs typeface="Calibri" panose="020F0502020204030204" pitchFamily="34" charset="0"/>
              </a:rPr>
              <a:t>Became a member of UNESCO’s Working Group on Open Science Monitoring since September.</a:t>
            </a:r>
          </a:p>
        </p:txBody>
      </p:sp>
      <p:sp>
        <p:nvSpPr>
          <p:cNvPr id="22" name="Rectangle 21">
            <a:extLst>
              <a:ext uri="{FF2B5EF4-FFF2-40B4-BE49-F238E27FC236}">
                <a16:creationId xmlns:a16="http://schemas.microsoft.com/office/drawing/2014/main" id="{3C324C16-C6FD-4AD9-A73F-33E366C14624}"/>
              </a:ext>
            </a:extLst>
          </p:cNvPr>
          <p:cNvSpPr/>
          <p:nvPr/>
        </p:nvSpPr>
        <p:spPr>
          <a:xfrm>
            <a:off x="266218" y="5715611"/>
            <a:ext cx="4421914" cy="707886"/>
          </a:xfrm>
          <a:prstGeom prst="rect">
            <a:avLst/>
          </a:prstGeom>
        </p:spPr>
        <p:txBody>
          <a:bodyPr wrap="square">
            <a:spAutoFit/>
          </a:bodyPr>
          <a:lstStyle/>
          <a:p>
            <a:r>
              <a:rPr lang="en-US" sz="2000" dirty="0">
                <a:solidFill>
                  <a:srgbClr val="002060"/>
                </a:solidFill>
                <a:latin typeface="Calibri" panose="020F0502020204030204" pitchFamily="34" charset="0"/>
                <a:cs typeface="Calibri" panose="020F0502020204030204" pitchFamily="34" charset="0"/>
              </a:rPr>
              <a:t>European Open </a:t>
            </a:r>
          </a:p>
          <a:p>
            <a:r>
              <a:rPr lang="en-US" sz="2000" dirty="0">
                <a:solidFill>
                  <a:srgbClr val="002060"/>
                </a:solidFill>
                <a:latin typeface="Calibri" panose="020F0502020204030204" pitchFamily="34" charset="0"/>
                <a:cs typeface="Calibri" panose="020F0502020204030204" pitchFamily="34" charset="0"/>
              </a:rPr>
              <a:t>Science Cloud EOSC Initiative in Georgia</a:t>
            </a:r>
          </a:p>
        </p:txBody>
      </p:sp>
    </p:spTree>
    <p:extLst>
      <p:ext uri="{BB962C8B-B14F-4D97-AF65-F5344CB8AC3E}">
        <p14:creationId xmlns:p14="http://schemas.microsoft.com/office/powerpoint/2010/main" val="3076734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B74F850D-0799-4CF3-9834-F2EC999FCF4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nl-NL" smtClean="0"/>
              <a:t>14</a:t>
            </a:fld>
            <a:endParaRPr lang="nl-NL" dirty="0"/>
          </a:p>
        </p:txBody>
      </p:sp>
      <p:pic>
        <p:nvPicPr>
          <p:cNvPr id="6" name="Picture 5">
            <a:extLst>
              <a:ext uri="{FF2B5EF4-FFF2-40B4-BE49-F238E27FC236}">
                <a16:creationId xmlns:a16="http://schemas.microsoft.com/office/drawing/2014/main" id="{671A24A8-0F09-40AE-B8FB-1142F733E1ED}"/>
              </a:ext>
            </a:extLst>
          </p:cNvPr>
          <p:cNvPicPr>
            <a:picLocks noChangeAspect="1"/>
          </p:cNvPicPr>
          <p:nvPr/>
        </p:nvPicPr>
        <p:blipFill>
          <a:blip r:embed="rId2"/>
          <a:stretch>
            <a:fillRect/>
          </a:stretch>
        </p:blipFill>
        <p:spPr>
          <a:xfrm>
            <a:off x="0" y="-20320"/>
            <a:ext cx="5100320" cy="7020560"/>
          </a:xfrm>
          <a:prstGeom prst="rect">
            <a:avLst/>
          </a:prstGeom>
        </p:spPr>
      </p:pic>
      <p:pic>
        <p:nvPicPr>
          <p:cNvPr id="7" name="Picture 6">
            <a:extLst>
              <a:ext uri="{FF2B5EF4-FFF2-40B4-BE49-F238E27FC236}">
                <a16:creationId xmlns:a16="http://schemas.microsoft.com/office/drawing/2014/main" id="{50D5BD13-96A1-47E0-A495-0B042A164FC8}"/>
              </a:ext>
            </a:extLst>
          </p:cNvPr>
          <p:cNvPicPr>
            <a:picLocks noChangeAspect="1"/>
          </p:cNvPicPr>
          <p:nvPr/>
        </p:nvPicPr>
        <p:blipFill rotWithShape="1">
          <a:blip r:embed="rId3"/>
          <a:srcRect l="2762" t="7180" b="2517"/>
          <a:stretch/>
        </p:blipFill>
        <p:spPr>
          <a:xfrm>
            <a:off x="5358797" y="2945026"/>
            <a:ext cx="3859106" cy="3255937"/>
          </a:xfrm>
          <a:prstGeom prst="rect">
            <a:avLst/>
          </a:prstGeom>
        </p:spPr>
      </p:pic>
      <p:sp>
        <p:nvSpPr>
          <p:cNvPr id="11" name="Rectangle 10">
            <a:extLst>
              <a:ext uri="{FF2B5EF4-FFF2-40B4-BE49-F238E27FC236}">
                <a16:creationId xmlns:a16="http://schemas.microsoft.com/office/drawing/2014/main" id="{4AF3501E-536B-4B7B-85C5-E83560C1991F}"/>
              </a:ext>
            </a:extLst>
          </p:cNvPr>
          <p:cNvSpPr/>
          <p:nvPr/>
        </p:nvSpPr>
        <p:spPr>
          <a:xfrm>
            <a:off x="406355" y="2569575"/>
            <a:ext cx="4155485" cy="1569660"/>
          </a:xfrm>
          <a:prstGeom prst="rect">
            <a:avLst/>
          </a:prstGeom>
        </p:spPr>
        <p:txBody>
          <a:bodyPr wrap="square">
            <a:spAutoFit/>
          </a:bodyPr>
          <a:lstStyle/>
          <a:p>
            <a:r>
              <a:rPr lang="en-US" sz="3200" b="1" dirty="0">
                <a:solidFill>
                  <a:schemeClr val="bg1"/>
                </a:solidFill>
              </a:rPr>
              <a:t>Involvement of TECHINFORMI in EOSC</a:t>
            </a:r>
          </a:p>
        </p:txBody>
      </p:sp>
      <p:pic>
        <p:nvPicPr>
          <p:cNvPr id="12" name="Picture 11">
            <a:extLst>
              <a:ext uri="{FF2B5EF4-FFF2-40B4-BE49-F238E27FC236}">
                <a16:creationId xmlns:a16="http://schemas.microsoft.com/office/drawing/2014/main" id="{26608113-87A2-4921-ADA6-39869792C278}"/>
              </a:ext>
            </a:extLst>
          </p:cNvPr>
          <p:cNvPicPr>
            <a:picLocks noChangeAspect="1"/>
          </p:cNvPicPr>
          <p:nvPr/>
        </p:nvPicPr>
        <p:blipFill>
          <a:blip r:embed="rId4"/>
          <a:stretch>
            <a:fillRect/>
          </a:stretch>
        </p:blipFill>
        <p:spPr>
          <a:xfrm>
            <a:off x="406355" y="284236"/>
            <a:ext cx="4287610" cy="1571768"/>
          </a:xfrm>
          <a:prstGeom prst="rect">
            <a:avLst/>
          </a:prstGeom>
        </p:spPr>
      </p:pic>
      <p:sp>
        <p:nvSpPr>
          <p:cNvPr id="2" name="Rectangle 1">
            <a:extLst>
              <a:ext uri="{FF2B5EF4-FFF2-40B4-BE49-F238E27FC236}">
                <a16:creationId xmlns:a16="http://schemas.microsoft.com/office/drawing/2014/main" id="{D54A67A0-5F51-408C-BFB1-40C8E2801573}"/>
              </a:ext>
            </a:extLst>
          </p:cNvPr>
          <p:cNvSpPr/>
          <p:nvPr/>
        </p:nvSpPr>
        <p:spPr>
          <a:xfrm>
            <a:off x="5292809" y="1346214"/>
            <a:ext cx="6899189" cy="1323439"/>
          </a:xfrm>
          <a:prstGeom prst="rect">
            <a:avLst/>
          </a:prstGeom>
        </p:spPr>
        <p:txBody>
          <a:bodyPr wrap="square">
            <a:spAutoFit/>
          </a:bodyPr>
          <a:lstStyle/>
          <a:p>
            <a:pPr algn="just"/>
            <a:r>
              <a:rPr lang="en-US" sz="2000" dirty="0">
                <a:solidFill>
                  <a:srgbClr val="002060"/>
                </a:solidFill>
                <a:highlight>
                  <a:srgbClr val="00FFFF"/>
                </a:highlight>
                <a:latin typeface="Calibri" panose="020F0502020204030204" pitchFamily="34" charset="0"/>
                <a:cs typeface="Calibri" panose="020F0502020204030204" pitchFamily="34" charset="0"/>
              </a:rPr>
              <a:t>As</a:t>
            </a:r>
            <a:r>
              <a:rPr lang="en-US" sz="2000" b="1" dirty="0">
                <a:solidFill>
                  <a:srgbClr val="002060"/>
                </a:solidFill>
                <a:highlight>
                  <a:srgbClr val="00FFFF"/>
                </a:highlight>
                <a:latin typeface="Calibri" panose="020F0502020204030204" pitchFamily="34" charset="0"/>
                <a:cs typeface="Calibri" panose="020F0502020204030204" pitchFamily="34" charset="0"/>
              </a:rPr>
              <a:t> </a:t>
            </a:r>
            <a:r>
              <a:rPr lang="en-US" sz="2000" dirty="0">
                <a:solidFill>
                  <a:srgbClr val="002060"/>
                </a:solidFill>
                <a:highlight>
                  <a:srgbClr val="00FFFF"/>
                </a:highlight>
                <a:latin typeface="Calibri" panose="020F0502020204030204" pitchFamily="34" charset="0"/>
                <a:cs typeface="Calibri" panose="020F0502020204030204" pitchFamily="34" charset="0"/>
              </a:rPr>
              <a:t>a </a:t>
            </a:r>
            <a:r>
              <a:rPr lang="en-US" sz="2000" b="1" dirty="0">
                <a:solidFill>
                  <a:srgbClr val="002060"/>
                </a:solidFill>
                <a:highlight>
                  <a:srgbClr val="00FFFF"/>
                </a:highlight>
                <a:latin typeface="Calibri" panose="020F0502020204030204" pitchFamily="34" charset="0"/>
                <a:cs typeface="Calibri" panose="020F0502020204030204" pitchFamily="34" charset="0"/>
              </a:rPr>
              <a:t>AGRIS Country Hub</a:t>
            </a:r>
            <a:r>
              <a:rPr lang="en-US" sz="2000" dirty="0">
                <a:solidFill>
                  <a:srgbClr val="002060"/>
                </a:solidFill>
                <a:highlight>
                  <a:srgbClr val="00FFFF"/>
                </a:highlight>
                <a:latin typeface="Calibri" panose="020F0502020204030204" pitchFamily="34" charset="0"/>
                <a:cs typeface="Calibri" panose="020F0502020204030204" pitchFamily="34" charset="0"/>
              </a:rPr>
              <a:t>, Institute TECHINFORMI joined in August the </a:t>
            </a:r>
            <a:r>
              <a:rPr lang="en-US" sz="2000" b="1" dirty="0">
                <a:solidFill>
                  <a:srgbClr val="002060"/>
                </a:solidFill>
                <a:highlight>
                  <a:srgbClr val="00FFFF"/>
                </a:highlight>
                <a:latin typeface="Calibri" panose="020F0502020204030204" pitchFamily="34" charset="0"/>
                <a:cs typeface="Calibri" panose="020F0502020204030204" pitchFamily="34" charset="0"/>
              </a:rPr>
              <a:t>European Open Science Cloud (EOSC) Future project,</a:t>
            </a:r>
            <a:r>
              <a:rPr lang="en-US" sz="2000" dirty="0">
                <a:solidFill>
                  <a:srgbClr val="002060"/>
                </a:solidFill>
                <a:highlight>
                  <a:srgbClr val="00FFFF"/>
                </a:highlight>
                <a:latin typeface="Calibri" panose="020F0502020204030204" pitchFamily="34" charset="0"/>
                <a:cs typeface="Calibri" panose="020F0502020204030204" pitchFamily="34" charset="0"/>
              </a:rPr>
              <a:t> focused on Communities of Practices and coordinated through the Research Data Alliance (RDA). </a:t>
            </a:r>
          </a:p>
        </p:txBody>
      </p:sp>
      <p:sp>
        <p:nvSpPr>
          <p:cNvPr id="13" name="Rectangle 12">
            <a:extLst>
              <a:ext uri="{FF2B5EF4-FFF2-40B4-BE49-F238E27FC236}">
                <a16:creationId xmlns:a16="http://schemas.microsoft.com/office/drawing/2014/main" id="{7217CFEC-D96C-4475-A00F-FEA1D52C0DC9}"/>
              </a:ext>
            </a:extLst>
          </p:cNvPr>
          <p:cNvSpPr/>
          <p:nvPr/>
        </p:nvSpPr>
        <p:spPr>
          <a:xfrm>
            <a:off x="9085173" y="3257014"/>
            <a:ext cx="3106827" cy="2862322"/>
          </a:xfrm>
          <a:prstGeom prst="rect">
            <a:avLst/>
          </a:prstGeom>
        </p:spPr>
        <p:txBody>
          <a:bodyPr wrap="square">
            <a:spAutoFit/>
          </a:bodyPr>
          <a:lstStyle/>
          <a:p>
            <a:pPr algn="just"/>
            <a:r>
              <a:rPr lang="en-US" sz="1800" dirty="0">
                <a:solidFill>
                  <a:srgbClr val="002060"/>
                </a:solidFill>
                <a:latin typeface="Calibri" panose="020F0502020204030204" pitchFamily="34" charset="0"/>
                <a:cs typeface="Calibri" panose="020F0502020204030204" pitchFamily="34" charset="0"/>
              </a:rPr>
              <a:t>The Interest Group on Agricultural Data (IGAD) promotes good practices in the research domain, including data sharing policies, data management plans, and data interoperability. It is the forum for sharing experiences and providing visibility to research and work in agricultural data.</a:t>
            </a:r>
          </a:p>
        </p:txBody>
      </p:sp>
      <p:sp>
        <p:nvSpPr>
          <p:cNvPr id="3" name="Rectangle 2">
            <a:extLst>
              <a:ext uri="{FF2B5EF4-FFF2-40B4-BE49-F238E27FC236}">
                <a16:creationId xmlns:a16="http://schemas.microsoft.com/office/drawing/2014/main" id="{D39D3900-9150-420F-9825-0E9A944B879A}"/>
              </a:ext>
            </a:extLst>
          </p:cNvPr>
          <p:cNvSpPr/>
          <p:nvPr/>
        </p:nvSpPr>
        <p:spPr>
          <a:xfrm>
            <a:off x="406355" y="6119336"/>
            <a:ext cx="4287610" cy="738664"/>
          </a:xfrm>
          <a:prstGeom prst="rect">
            <a:avLst/>
          </a:prstGeom>
        </p:spPr>
        <p:txBody>
          <a:bodyPr wrap="square">
            <a:spAutoFit/>
          </a:bodyPr>
          <a:lstStyle/>
          <a:p>
            <a:r>
              <a:rPr lang="en-US" dirty="0">
                <a:solidFill>
                  <a:schemeClr val="bg1"/>
                </a:solidFill>
              </a:rPr>
              <a:t>The EOSC Future project is co-funded by the European Union Horizon </a:t>
            </a:r>
            <a:r>
              <a:rPr lang="en-US" dirty="0" err="1">
                <a:solidFill>
                  <a:schemeClr val="bg1"/>
                </a:solidFill>
              </a:rPr>
              <a:t>Programme</a:t>
            </a:r>
            <a:r>
              <a:rPr lang="en-US" dirty="0">
                <a:solidFill>
                  <a:schemeClr val="bg1"/>
                </a:solidFill>
              </a:rPr>
              <a:t> call INFRAEOSC-03-2020 - Project ID 101017536</a:t>
            </a:r>
          </a:p>
        </p:txBody>
      </p:sp>
      <p:sp>
        <p:nvSpPr>
          <p:cNvPr id="4" name="Rectangle 3">
            <a:extLst>
              <a:ext uri="{FF2B5EF4-FFF2-40B4-BE49-F238E27FC236}">
                <a16:creationId xmlns:a16="http://schemas.microsoft.com/office/drawing/2014/main" id="{E7DD5934-D395-4523-8524-07DFEF523225}"/>
              </a:ext>
            </a:extLst>
          </p:cNvPr>
          <p:cNvSpPr/>
          <p:nvPr/>
        </p:nvSpPr>
        <p:spPr>
          <a:xfrm>
            <a:off x="5292810" y="235633"/>
            <a:ext cx="5548016" cy="1015663"/>
          </a:xfrm>
          <a:prstGeom prst="rect">
            <a:avLst/>
          </a:prstGeom>
        </p:spPr>
        <p:txBody>
          <a:bodyPr wrap="square">
            <a:spAutoFit/>
          </a:bodyPr>
          <a:lstStyle/>
          <a:p>
            <a:r>
              <a:rPr lang="en-US" sz="2000" b="1" dirty="0">
                <a:solidFill>
                  <a:srgbClr val="002060"/>
                </a:solidFill>
                <a:latin typeface="Calibri" panose="020F0502020204030204" pitchFamily="34" charset="0"/>
                <a:cs typeface="Calibri" panose="020F0502020204030204" pitchFamily="34" charset="0"/>
              </a:rPr>
              <a:t>Expanding the IGAD CoP  and EOSC in South Caucasus Region – Georgia, Armenia and Azerbaijan</a:t>
            </a:r>
          </a:p>
        </p:txBody>
      </p:sp>
      <p:pic>
        <p:nvPicPr>
          <p:cNvPr id="9" name="Picture 8">
            <a:extLst>
              <a:ext uri="{FF2B5EF4-FFF2-40B4-BE49-F238E27FC236}">
                <a16:creationId xmlns:a16="http://schemas.microsoft.com/office/drawing/2014/main" id="{DBDD1788-F83B-4A5F-9AC6-FB770DF4B3DE}"/>
              </a:ext>
            </a:extLst>
          </p:cNvPr>
          <p:cNvPicPr>
            <a:picLocks noChangeAspect="1"/>
          </p:cNvPicPr>
          <p:nvPr/>
        </p:nvPicPr>
        <p:blipFill>
          <a:blip r:embed="rId5"/>
          <a:stretch>
            <a:fillRect/>
          </a:stretch>
        </p:blipFill>
        <p:spPr>
          <a:xfrm>
            <a:off x="10269135" y="26272"/>
            <a:ext cx="1764287" cy="930126"/>
          </a:xfrm>
          <a:prstGeom prst="rect">
            <a:avLst/>
          </a:prstGeom>
        </p:spPr>
      </p:pic>
    </p:spTree>
    <p:extLst>
      <p:ext uri="{BB962C8B-B14F-4D97-AF65-F5344CB8AC3E}">
        <p14:creationId xmlns:p14="http://schemas.microsoft.com/office/powerpoint/2010/main" val="42646298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DBE0F2E0-3C92-400D-9419-F5662577852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nl-NL" smtClean="0"/>
              <a:t>15</a:t>
            </a:fld>
            <a:endParaRPr lang="nl-NL"/>
          </a:p>
        </p:txBody>
      </p:sp>
      <p:pic>
        <p:nvPicPr>
          <p:cNvPr id="6" name="Picture 5">
            <a:extLst>
              <a:ext uri="{FF2B5EF4-FFF2-40B4-BE49-F238E27FC236}">
                <a16:creationId xmlns:a16="http://schemas.microsoft.com/office/drawing/2014/main" id="{BDDC6B16-554D-49CA-85D6-D0A5DA3583A1}"/>
              </a:ext>
            </a:extLst>
          </p:cNvPr>
          <p:cNvPicPr>
            <a:picLocks noChangeAspect="1"/>
          </p:cNvPicPr>
          <p:nvPr/>
        </p:nvPicPr>
        <p:blipFill>
          <a:blip r:embed="rId2"/>
          <a:stretch>
            <a:fillRect/>
          </a:stretch>
        </p:blipFill>
        <p:spPr>
          <a:xfrm>
            <a:off x="0" y="-40640"/>
            <a:ext cx="5100320" cy="7020560"/>
          </a:xfrm>
          <a:prstGeom prst="rect">
            <a:avLst/>
          </a:prstGeom>
        </p:spPr>
      </p:pic>
      <p:sp>
        <p:nvSpPr>
          <p:cNvPr id="8" name="Title 1">
            <a:extLst>
              <a:ext uri="{FF2B5EF4-FFF2-40B4-BE49-F238E27FC236}">
                <a16:creationId xmlns:a16="http://schemas.microsoft.com/office/drawing/2014/main" id="{A455636D-E7F8-4ECF-A985-6D621C618D28}"/>
              </a:ext>
            </a:extLst>
          </p:cNvPr>
          <p:cNvSpPr>
            <a:spLocks noGrp="1"/>
          </p:cNvSpPr>
          <p:nvPr>
            <p:ph type="title"/>
          </p:nvPr>
        </p:nvSpPr>
        <p:spPr>
          <a:xfrm>
            <a:off x="110695" y="2603058"/>
            <a:ext cx="4878929" cy="825942"/>
          </a:xfrm>
        </p:spPr>
        <p:txBody>
          <a:bodyPr>
            <a:noAutofit/>
          </a:bodyPr>
          <a:lstStyle/>
          <a:p>
            <a:r>
              <a:rPr lang="en-US" sz="4400" b="1" dirty="0">
                <a:solidFill>
                  <a:schemeClr val="bg1"/>
                </a:solidFill>
                <a:latin typeface="+mn-lt"/>
              </a:rPr>
              <a:t>PRESENT PLANS</a:t>
            </a:r>
          </a:p>
        </p:txBody>
      </p:sp>
      <p:sp>
        <p:nvSpPr>
          <p:cNvPr id="9" name="Rectangle 8">
            <a:extLst>
              <a:ext uri="{FF2B5EF4-FFF2-40B4-BE49-F238E27FC236}">
                <a16:creationId xmlns:a16="http://schemas.microsoft.com/office/drawing/2014/main" id="{69A11C93-A7DC-476A-A790-72F990F3AEFF}"/>
              </a:ext>
            </a:extLst>
          </p:cNvPr>
          <p:cNvSpPr/>
          <p:nvPr/>
        </p:nvSpPr>
        <p:spPr>
          <a:xfrm>
            <a:off x="5347248" y="4067821"/>
            <a:ext cx="6719742" cy="2246769"/>
          </a:xfrm>
          <a:prstGeom prst="rect">
            <a:avLst/>
          </a:prstGeom>
        </p:spPr>
        <p:txBody>
          <a:bodyPr wrap="square">
            <a:spAutoFit/>
          </a:bodyPr>
          <a:lstStyle/>
          <a:p>
            <a:pPr marR="0" lvl="0" algn="just">
              <a:spcBef>
                <a:spcPts val="0"/>
              </a:spcBef>
              <a:spcAft>
                <a:spcPts val="0"/>
              </a:spcAft>
              <a:buSzPts val="1400"/>
            </a:pPr>
            <a:r>
              <a:rPr lang="en-US" sz="2000" dirty="0">
                <a:solidFill>
                  <a:srgbClr val="002060"/>
                </a:solidFill>
                <a:latin typeface="Calibri" panose="020F0502020204030204" pitchFamily="34" charset="0"/>
                <a:ea typeface="Calibri" panose="020F0502020204030204" pitchFamily="34" charset="0"/>
                <a:cs typeface="Calibri" panose="020F0502020204030204" pitchFamily="34" charset="0"/>
              </a:rPr>
              <a:t>On November 14-17 with the National OS Group Coordinator will participate in EOSC Symposium 2022 (Czech Republic, Prague)  where we will  present the main obstacles and demonstrate the strategic vision of the Ministry of Education and Science of Georgia regarding the development OS policy and integration of Georgian scientific ecosystem in to the EOSC.</a:t>
            </a:r>
          </a:p>
        </p:txBody>
      </p:sp>
      <p:pic>
        <p:nvPicPr>
          <p:cNvPr id="10" name="Picture 9">
            <a:extLst>
              <a:ext uri="{FF2B5EF4-FFF2-40B4-BE49-F238E27FC236}">
                <a16:creationId xmlns:a16="http://schemas.microsoft.com/office/drawing/2014/main" id="{C652FA6D-0848-4FCF-BFC1-99A2EBE872D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3598" y="106583"/>
            <a:ext cx="2111841" cy="1406486"/>
          </a:xfrm>
          <a:prstGeom prst="rect">
            <a:avLst/>
          </a:prstGeom>
          <a:ln>
            <a:noFill/>
          </a:ln>
          <a:effectLst>
            <a:softEdge rad="112500"/>
          </a:effectLst>
        </p:spPr>
      </p:pic>
      <p:pic>
        <p:nvPicPr>
          <p:cNvPr id="14" name="Picture 13">
            <a:extLst>
              <a:ext uri="{FF2B5EF4-FFF2-40B4-BE49-F238E27FC236}">
                <a16:creationId xmlns:a16="http://schemas.microsoft.com/office/drawing/2014/main" id="{EE138658-7CDE-4AE6-9682-52C470A59855}"/>
              </a:ext>
            </a:extLst>
          </p:cNvPr>
          <p:cNvPicPr>
            <a:picLocks noChangeAspect="1"/>
          </p:cNvPicPr>
          <p:nvPr/>
        </p:nvPicPr>
        <p:blipFill>
          <a:blip r:embed="rId4"/>
          <a:stretch>
            <a:fillRect/>
          </a:stretch>
        </p:blipFill>
        <p:spPr>
          <a:xfrm>
            <a:off x="5908721" y="235633"/>
            <a:ext cx="5389040" cy="3625734"/>
          </a:xfrm>
          <a:prstGeom prst="rect">
            <a:avLst/>
          </a:prstGeom>
        </p:spPr>
      </p:pic>
      <p:sp>
        <p:nvSpPr>
          <p:cNvPr id="2" name="Rectangle 1">
            <a:extLst>
              <a:ext uri="{FF2B5EF4-FFF2-40B4-BE49-F238E27FC236}">
                <a16:creationId xmlns:a16="http://schemas.microsoft.com/office/drawing/2014/main" id="{A078AA3F-EF36-4895-8752-7B777773E9FE}"/>
              </a:ext>
            </a:extLst>
          </p:cNvPr>
          <p:cNvSpPr/>
          <p:nvPr/>
        </p:nvSpPr>
        <p:spPr>
          <a:xfrm>
            <a:off x="6566149" y="6314590"/>
            <a:ext cx="4281941" cy="523220"/>
          </a:xfrm>
          <a:prstGeom prst="rect">
            <a:avLst/>
          </a:prstGeom>
        </p:spPr>
        <p:txBody>
          <a:bodyPr wrap="none">
            <a:spAutoFit/>
          </a:bodyPr>
          <a:lstStyle/>
          <a:p>
            <a:r>
              <a:rPr lang="en-US" dirty="0">
                <a:hlinkClick r:id="rId5"/>
              </a:rPr>
              <a:t>https://eosc-portal.eu/events/eosc-symposium-2022</a:t>
            </a:r>
            <a:endParaRPr lang="en-US" dirty="0"/>
          </a:p>
          <a:p>
            <a:endParaRPr lang="en-US" dirty="0"/>
          </a:p>
        </p:txBody>
      </p:sp>
    </p:spTree>
    <p:extLst>
      <p:ext uri="{BB962C8B-B14F-4D97-AF65-F5344CB8AC3E}">
        <p14:creationId xmlns:p14="http://schemas.microsoft.com/office/powerpoint/2010/main" val="36064995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Shape 81"/>
        <p:cNvGrpSpPr/>
        <p:nvPr/>
      </p:nvGrpSpPr>
      <p:grpSpPr>
        <a:xfrm>
          <a:off x="0" y="0"/>
          <a:ext cx="0" cy="0"/>
          <a:chOff x="0" y="0"/>
          <a:chExt cx="0" cy="0"/>
        </a:xfrm>
      </p:grpSpPr>
      <p:sp>
        <p:nvSpPr>
          <p:cNvPr id="4" name="Google Shape;58;p9">
            <a:extLst>
              <a:ext uri="{FF2B5EF4-FFF2-40B4-BE49-F238E27FC236}">
                <a16:creationId xmlns:a16="http://schemas.microsoft.com/office/drawing/2014/main" id="{886F486C-2828-B4AC-4146-BBF8FFCAED7F}"/>
              </a:ext>
            </a:extLst>
          </p:cNvPr>
          <p:cNvSpPr/>
          <p:nvPr/>
        </p:nvSpPr>
        <p:spPr>
          <a:xfrm>
            <a:off x="0" y="-71437"/>
            <a:ext cx="12192000" cy="6100762"/>
          </a:xfrm>
          <a:prstGeom prst="rect">
            <a:avLst/>
          </a:prstGeom>
          <a:solidFill>
            <a:srgbClr val="008691"/>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sp>
        <p:nvSpPr>
          <p:cNvPr id="83" name="Google Shape;83;p1"/>
          <p:cNvSpPr txBox="1">
            <a:spLocks noGrp="1"/>
          </p:cNvSpPr>
          <p:nvPr>
            <p:ph type="subTitle" idx="1"/>
          </p:nvPr>
        </p:nvSpPr>
        <p:spPr>
          <a:xfrm>
            <a:off x="526082" y="1031723"/>
            <a:ext cx="5299683" cy="1409819"/>
          </a:xfrm>
          <a:prstGeom prst="rect">
            <a:avLst/>
          </a:prstGeom>
          <a:noFill/>
          <a:ln>
            <a:noFill/>
          </a:ln>
        </p:spPr>
        <p:txBody>
          <a:bodyPr spcFirstLastPara="1" wrap="square" lIns="91425" tIns="45700" rIns="91425" bIns="45700" anchor="t" anchorCtr="0">
            <a:noAutofit/>
          </a:bodyPr>
          <a:lstStyle/>
          <a:p>
            <a:pPr marL="0" lvl="0" indent="0">
              <a:spcBef>
                <a:spcPts val="0"/>
              </a:spcBef>
            </a:pPr>
            <a:r>
              <a:rPr lang="pt-PT" sz="4800" b="1" dirty="0">
                <a:latin typeface="Calibri" panose="020F0502020204030204" pitchFamily="34" charset="0"/>
                <a:ea typeface="Roboto" panose="02000000000000000000" pitchFamily="2" charset="0"/>
                <a:cs typeface="Calibri" panose="020F0502020204030204" pitchFamily="34" charset="0"/>
              </a:rPr>
              <a:t>Thank you for your attention!</a:t>
            </a:r>
            <a:endParaRPr lang="en-US" sz="2000" i="1" dirty="0">
              <a:solidFill>
                <a:schemeClr val="bg1"/>
              </a:solidFill>
              <a:latin typeface="Calibri" panose="020F0502020204030204" pitchFamily="34" charset="0"/>
              <a:cs typeface="Calibri" panose="020F0502020204030204" pitchFamily="34" charset="0"/>
            </a:endParaRPr>
          </a:p>
          <a:p>
            <a:pPr marL="0" lvl="0" indent="0">
              <a:lnSpc>
                <a:spcPct val="150000"/>
              </a:lnSpc>
              <a:spcBef>
                <a:spcPts val="0"/>
              </a:spcBef>
            </a:pPr>
            <a:endParaRPr lang="en-US" sz="2000" i="1" dirty="0">
              <a:latin typeface="Calibri" panose="020F0502020204030204" pitchFamily="34" charset="0"/>
              <a:cs typeface="Calibri" panose="020F0502020204030204" pitchFamily="34" charset="0"/>
            </a:endParaRPr>
          </a:p>
          <a:p>
            <a:pPr marL="0" lvl="0" indent="0">
              <a:lnSpc>
                <a:spcPct val="150000"/>
              </a:lnSpc>
              <a:spcBef>
                <a:spcPts val="0"/>
              </a:spcBef>
            </a:pPr>
            <a:endParaRPr lang="en-US" i="1" dirty="0">
              <a:latin typeface="Calibri" panose="020F0502020204030204" pitchFamily="34" charset="0"/>
              <a:cs typeface="Calibri" panose="020F0502020204030204" pitchFamily="34" charset="0"/>
            </a:endParaRPr>
          </a:p>
        </p:txBody>
      </p:sp>
      <p:sp>
        <p:nvSpPr>
          <p:cNvPr id="84" name="Google Shape;84;p1"/>
          <p:cNvSpPr txBox="1">
            <a:spLocks noGrp="1"/>
          </p:cNvSpPr>
          <p:nvPr>
            <p:ph type="ftr" idx="11"/>
          </p:nvPr>
        </p:nvSpPr>
        <p:spPr>
          <a:xfrm>
            <a:off x="5098082" y="6298240"/>
            <a:ext cx="1995836" cy="365125"/>
          </a:xfrm>
          <a:prstGeom prst="rect">
            <a:avLst/>
          </a:prstGeom>
          <a:no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nl-NL" sz="1600" b="0" i="0" u="none" strike="noStrike" kern="0" cap="none" spc="0" normalizeH="0" baseline="0" noProof="0" dirty="0">
                <a:ln>
                  <a:noFill/>
                </a:ln>
                <a:solidFill>
                  <a:srgbClr val="008691"/>
                </a:solidFill>
                <a:effectLst>
                  <a:outerShdw blurRad="38100" dist="38100" dir="2700000" algn="tl">
                    <a:srgbClr val="000000">
                      <a:alpha val="43137"/>
                    </a:srgbClr>
                  </a:outerShdw>
                </a:effectLst>
                <a:uLnTx/>
                <a:uFillTx/>
                <a:latin typeface="Calibri" panose="020F0502020204030204" pitchFamily="34" charset="0"/>
                <a:ea typeface="Roboto Light"/>
                <a:cs typeface="Calibri" panose="020F0502020204030204" pitchFamily="34" charset="0"/>
                <a:sym typeface="Roboto Light"/>
              </a:rPr>
              <a:t>2-4 November, 2022</a:t>
            </a:r>
            <a:endParaRPr kumimoji="0" sz="1600" b="0" i="0" u="none" strike="noStrike" kern="0" cap="none" spc="0" normalizeH="0" baseline="0" noProof="0" dirty="0">
              <a:ln>
                <a:noFill/>
              </a:ln>
              <a:solidFill>
                <a:srgbClr val="008691"/>
              </a:solidFill>
              <a:effectLst>
                <a:outerShdw blurRad="38100" dist="38100" dir="2700000" algn="tl">
                  <a:srgbClr val="000000">
                    <a:alpha val="43137"/>
                  </a:srgbClr>
                </a:outerShdw>
              </a:effectLst>
              <a:uLnTx/>
              <a:uFillTx/>
              <a:latin typeface="Calibri" panose="020F0502020204030204" pitchFamily="34" charset="0"/>
              <a:ea typeface="Roboto Light"/>
              <a:cs typeface="Calibri" panose="020F0502020204030204" pitchFamily="34" charset="0"/>
              <a:sym typeface="Roboto Light"/>
            </a:endParaRPr>
          </a:p>
        </p:txBody>
      </p:sp>
      <p:pic>
        <p:nvPicPr>
          <p:cNvPr id="2" name="Afbeelding 1">
            <a:extLst>
              <a:ext uri="{FF2B5EF4-FFF2-40B4-BE49-F238E27FC236}">
                <a16:creationId xmlns:a16="http://schemas.microsoft.com/office/drawing/2014/main" id="{31D9CD23-FB92-F539-F9D4-7B0CEF12B6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6754" y="6362057"/>
            <a:ext cx="1745008" cy="301308"/>
          </a:xfrm>
          <a:prstGeom prst="rect">
            <a:avLst/>
          </a:prstGeom>
        </p:spPr>
      </p:pic>
      <p:pic>
        <p:nvPicPr>
          <p:cNvPr id="3" name="Picture 2">
            <a:extLst>
              <a:ext uri="{FF2B5EF4-FFF2-40B4-BE49-F238E27FC236}">
                <a16:creationId xmlns:a16="http://schemas.microsoft.com/office/drawing/2014/main" id="{4E40614F-2291-4928-B635-20CAE84FA527}"/>
              </a:ext>
            </a:extLst>
          </p:cNvPr>
          <p:cNvPicPr>
            <a:picLocks noChangeAspect="1"/>
          </p:cNvPicPr>
          <p:nvPr/>
        </p:nvPicPr>
        <p:blipFill>
          <a:blip r:embed="rId4"/>
          <a:stretch>
            <a:fillRect/>
          </a:stretch>
        </p:blipFill>
        <p:spPr>
          <a:xfrm>
            <a:off x="11368657" y="6050333"/>
            <a:ext cx="646589" cy="725995"/>
          </a:xfrm>
          <a:prstGeom prst="rect">
            <a:avLst/>
          </a:prstGeom>
        </p:spPr>
      </p:pic>
      <p:pic>
        <p:nvPicPr>
          <p:cNvPr id="6" name="Picture 5">
            <a:extLst>
              <a:ext uri="{FF2B5EF4-FFF2-40B4-BE49-F238E27FC236}">
                <a16:creationId xmlns:a16="http://schemas.microsoft.com/office/drawing/2014/main" id="{3105A1E2-ECBF-4488-9843-6E9669FA92A7}"/>
              </a:ext>
            </a:extLst>
          </p:cNvPr>
          <p:cNvPicPr>
            <a:picLocks noChangeAspect="1"/>
          </p:cNvPicPr>
          <p:nvPr/>
        </p:nvPicPr>
        <p:blipFill>
          <a:blip r:embed="rId5"/>
          <a:stretch>
            <a:fillRect/>
          </a:stretch>
        </p:blipFill>
        <p:spPr>
          <a:xfrm>
            <a:off x="10583219" y="6269657"/>
            <a:ext cx="425753" cy="411794"/>
          </a:xfrm>
          <a:prstGeom prst="rect">
            <a:avLst/>
          </a:prstGeom>
        </p:spPr>
      </p:pic>
      <p:pic>
        <p:nvPicPr>
          <p:cNvPr id="12" name="Picture 11">
            <a:extLst>
              <a:ext uri="{FF2B5EF4-FFF2-40B4-BE49-F238E27FC236}">
                <a16:creationId xmlns:a16="http://schemas.microsoft.com/office/drawing/2014/main" id="{6554A9C9-0267-4384-A2C4-EF127E8E0E66}"/>
              </a:ext>
            </a:extLst>
          </p:cNvPr>
          <p:cNvPicPr>
            <a:picLocks noChangeAspect="1"/>
          </p:cNvPicPr>
          <p:nvPr/>
        </p:nvPicPr>
        <p:blipFill>
          <a:blip r:embed="rId6"/>
          <a:stretch>
            <a:fillRect/>
          </a:stretch>
        </p:blipFill>
        <p:spPr>
          <a:xfrm>
            <a:off x="8148320" y="228169"/>
            <a:ext cx="3746419" cy="3288554"/>
          </a:xfrm>
          <a:prstGeom prst="rect">
            <a:avLst/>
          </a:prstGeom>
        </p:spPr>
      </p:pic>
      <p:pic>
        <p:nvPicPr>
          <p:cNvPr id="10" name="Picture 9">
            <a:extLst>
              <a:ext uri="{FF2B5EF4-FFF2-40B4-BE49-F238E27FC236}">
                <a16:creationId xmlns:a16="http://schemas.microsoft.com/office/drawing/2014/main" id="{9865D81F-C508-4288-B104-0C7C5F56D02C}"/>
              </a:ext>
            </a:extLst>
          </p:cNvPr>
          <p:cNvPicPr>
            <a:picLocks noChangeAspect="1"/>
          </p:cNvPicPr>
          <p:nvPr/>
        </p:nvPicPr>
        <p:blipFill>
          <a:blip r:embed="rId7"/>
          <a:stretch>
            <a:fillRect/>
          </a:stretch>
        </p:blipFill>
        <p:spPr>
          <a:xfrm>
            <a:off x="526082" y="4347751"/>
            <a:ext cx="1767548" cy="1173735"/>
          </a:xfrm>
          <a:prstGeom prst="rect">
            <a:avLst/>
          </a:prstGeom>
        </p:spPr>
      </p:pic>
      <p:pic>
        <p:nvPicPr>
          <p:cNvPr id="11" name="Picture 10">
            <a:extLst>
              <a:ext uri="{FF2B5EF4-FFF2-40B4-BE49-F238E27FC236}">
                <a16:creationId xmlns:a16="http://schemas.microsoft.com/office/drawing/2014/main" id="{8197BFCC-D70D-495C-916C-9A4B7446B3A3}"/>
              </a:ext>
            </a:extLst>
          </p:cNvPr>
          <p:cNvPicPr>
            <a:picLocks noChangeAspect="1"/>
          </p:cNvPicPr>
          <p:nvPr/>
        </p:nvPicPr>
        <p:blipFill>
          <a:blip r:embed="rId8"/>
          <a:stretch>
            <a:fillRect/>
          </a:stretch>
        </p:blipFill>
        <p:spPr>
          <a:xfrm>
            <a:off x="2141417" y="3283431"/>
            <a:ext cx="1455143" cy="1327457"/>
          </a:xfrm>
          <a:prstGeom prst="rect">
            <a:avLst/>
          </a:prstGeom>
        </p:spPr>
      </p:pic>
    </p:spTree>
    <p:extLst>
      <p:ext uri="{BB962C8B-B14F-4D97-AF65-F5344CB8AC3E}">
        <p14:creationId xmlns:p14="http://schemas.microsoft.com/office/powerpoint/2010/main" val="14857874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DC0917BD-C379-46C6-89E7-83B27D7E018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nl-NL" smtClean="0"/>
              <a:t>2</a:t>
            </a:fld>
            <a:endParaRPr lang="nl-NL"/>
          </a:p>
        </p:txBody>
      </p:sp>
      <p:pic>
        <p:nvPicPr>
          <p:cNvPr id="7" name="Picture 6">
            <a:extLst>
              <a:ext uri="{FF2B5EF4-FFF2-40B4-BE49-F238E27FC236}">
                <a16:creationId xmlns:a16="http://schemas.microsoft.com/office/drawing/2014/main" id="{D568793C-03CE-4A2F-8F2C-B01648EF86C0}"/>
              </a:ext>
            </a:extLst>
          </p:cNvPr>
          <p:cNvPicPr>
            <a:picLocks noChangeAspect="1"/>
          </p:cNvPicPr>
          <p:nvPr/>
        </p:nvPicPr>
        <p:blipFill>
          <a:blip r:embed="rId2"/>
          <a:stretch>
            <a:fillRect/>
          </a:stretch>
        </p:blipFill>
        <p:spPr>
          <a:xfrm>
            <a:off x="0" y="-50800"/>
            <a:ext cx="5100320" cy="7020560"/>
          </a:xfrm>
          <a:prstGeom prst="rect">
            <a:avLst/>
          </a:prstGeom>
        </p:spPr>
      </p:pic>
      <p:sp>
        <p:nvSpPr>
          <p:cNvPr id="8" name="Rectangle 7">
            <a:extLst>
              <a:ext uri="{FF2B5EF4-FFF2-40B4-BE49-F238E27FC236}">
                <a16:creationId xmlns:a16="http://schemas.microsoft.com/office/drawing/2014/main" id="{3D7943AB-0CD7-41EE-9D2B-637F84D03C8C}"/>
              </a:ext>
            </a:extLst>
          </p:cNvPr>
          <p:cNvSpPr/>
          <p:nvPr/>
        </p:nvSpPr>
        <p:spPr>
          <a:xfrm>
            <a:off x="5190658" y="3319324"/>
            <a:ext cx="7010401" cy="2352952"/>
          </a:xfrm>
          <a:prstGeom prst="rect">
            <a:avLst/>
          </a:prstGeom>
        </p:spPr>
        <p:txBody>
          <a:bodyPr wrap="square">
            <a:spAutoFit/>
          </a:bodyPr>
          <a:lstStyle/>
          <a:p>
            <a:pPr algn="just">
              <a:lnSpc>
                <a:spcPct val="150000"/>
              </a:lnSpc>
              <a:buClr>
                <a:srgbClr val="002060"/>
              </a:buClr>
            </a:pPr>
            <a:r>
              <a:rPr lang="en-US" sz="2000" dirty="0">
                <a:solidFill>
                  <a:srgbClr val="002060"/>
                </a:solidFill>
                <a:latin typeface="Calibri" panose="020F0502020204030204" pitchFamily="34" charset="0"/>
                <a:cs typeface="Calibri" panose="020F0502020204030204" pitchFamily="34" charset="0"/>
              </a:rPr>
              <a:t>The main purpose of the Institute TECHINFORMI is reflection of the scientific potential of Georgia, dissemination of scientific products, formation and development of scientific and information resources, information support for science and education, analytical and </a:t>
            </a:r>
            <a:r>
              <a:rPr lang="en-US" sz="2000" dirty="0" err="1">
                <a:solidFill>
                  <a:srgbClr val="002060"/>
                </a:solidFill>
                <a:latin typeface="Calibri" panose="020F0502020204030204" pitchFamily="34" charset="0"/>
                <a:cs typeface="Calibri" panose="020F0502020204030204" pitchFamily="34" charset="0"/>
              </a:rPr>
              <a:t>scientometric</a:t>
            </a:r>
            <a:r>
              <a:rPr lang="en-US" sz="2000" dirty="0">
                <a:solidFill>
                  <a:srgbClr val="002060"/>
                </a:solidFill>
                <a:latin typeface="Calibri" panose="020F0502020204030204" pitchFamily="34" charset="0"/>
                <a:cs typeface="Calibri" panose="020F0502020204030204" pitchFamily="34" charset="0"/>
              </a:rPr>
              <a:t> services. </a:t>
            </a:r>
          </a:p>
        </p:txBody>
      </p:sp>
      <p:pic>
        <p:nvPicPr>
          <p:cNvPr id="9" name="Picture 8">
            <a:extLst>
              <a:ext uri="{FF2B5EF4-FFF2-40B4-BE49-F238E27FC236}">
                <a16:creationId xmlns:a16="http://schemas.microsoft.com/office/drawing/2014/main" id="{5551A852-A357-454F-8B46-21AD8AD13C02}"/>
              </a:ext>
            </a:extLst>
          </p:cNvPr>
          <p:cNvPicPr>
            <a:picLocks noChangeAspect="1"/>
          </p:cNvPicPr>
          <p:nvPr/>
        </p:nvPicPr>
        <p:blipFill>
          <a:blip r:embed="rId3"/>
          <a:stretch>
            <a:fillRect/>
          </a:stretch>
        </p:blipFill>
        <p:spPr>
          <a:xfrm>
            <a:off x="6255530" y="240844"/>
            <a:ext cx="4403819" cy="3078480"/>
          </a:xfrm>
          <a:prstGeom prst="rect">
            <a:avLst/>
          </a:prstGeom>
        </p:spPr>
      </p:pic>
      <p:sp>
        <p:nvSpPr>
          <p:cNvPr id="11" name="Rectangle 10">
            <a:extLst>
              <a:ext uri="{FF2B5EF4-FFF2-40B4-BE49-F238E27FC236}">
                <a16:creationId xmlns:a16="http://schemas.microsoft.com/office/drawing/2014/main" id="{98538F29-5753-4602-B7AD-60F8DC6D811D}"/>
              </a:ext>
            </a:extLst>
          </p:cNvPr>
          <p:cNvSpPr/>
          <p:nvPr/>
        </p:nvSpPr>
        <p:spPr>
          <a:xfrm>
            <a:off x="588860" y="1565015"/>
            <a:ext cx="4124960" cy="3170099"/>
          </a:xfrm>
          <a:prstGeom prst="rect">
            <a:avLst/>
          </a:prstGeom>
        </p:spPr>
        <p:txBody>
          <a:bodyPr wrap="square">
            <a:spAutoFit/>
          </a:bodyPr>
          <a:lstStyle/>
          <a:p>
            <a:r>
              <a:rPr lang="en-US" sz="4000" b="1" dirty="0">
                <a:solidFill>
                  <a:schemeClr val="bg1"/>
                </a:solidFill>
              </a:rPr>
              <a:t>Institute for Scientific and Technical Information -TECHINFORMI</a:t>
            </a:r>
            <a:endParaRPr lang="en-US" sz="4000" dirty="0"/>
          </a:p>
        </p:txBody>
      </p:sp>
    </p:spTree>
    <p:extLst>
      <p:ext uri="{BB962C8B-B14F-4D97-AF65-F5344CB8AC3E}">
        <p14:creationId xmlns:p14="http://schemas.microsoft.com/office/powerpoint/2010/main" val="60700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69475EE5-BE69-C8E2-A7C6-68867972B15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nl-NL" smtClean="0"/>
              <a:t>3</a:t>
            </a:fld>
            <a:endParaRPr lang="nl-NL"/>
          </a:p>
        </p:txBody>
      </p:sp>
      <p:pic>
        <p:nvPicPr>
          <p:cNvPr id="6" name="Picture 5">
            <a:extLst>
              <a:ext uri="{FF2B5EF4-FFF2-40B4-BE49-F238E27FC236}">
                <a16:creationId xmlns:a16="http://schemas.microsoft.com/office/drawing/2014/main" id="{C11A096C-51C0-4D8E-B42D-077D0233AF2B}"/>
              </a:ext>
            </a:extLst>
          </p:cNvPr>
          <p:cNvPicPr>
            <a:picLocks noChangeAspect="1"/>
          </p:cNvPicPr>
          <p:nvPr/>
        </p:nvPicPr>
        <p:blipFill>
          <a:blip r:embed="rId2"/>
          <a:stretch>
            <a:fillRect/>
          </a:stretch>
        </p:blipFill>
        <p:spPr>
          <a:xfrm>
            <a:off x="0" y="-20320"/>
            <a:ext cx="5100320" cy="7020560"/>
          </a:xfrm>
          <a:prstGeom prst="rect">
            <a:avLst/>
          </a:prstGeom>
        </p:spPr>
      </p:pic>
      <p:sp>
        <p:nvSpPr>
          <p:cNvPr id="7" name="Rectangle 6">
            <a:extLst>
              <a:ext uri="{FF2B5EF4-FFF2-40B4-BE49-F238E27FC236}">
                <a16:creationId xmlns:a16="http://schemas.microsoft.com/office/drawing/2014/main" id="{1FE13CD9-ADA9-4604-8584-855382544659}"/>
              </a:ext>
            </a:extLst>
          </p:cNvPr>
          <p:cNvSpPr/>
          <p:nvPr/>
        </p:nvSpPr>
        <p:spPr>
          <a:xfrm>
            <a:off x="698722" y="1673949"/>
            <a:ext cx="3946716" cy="2800767"/>
          </a:xfrm>
          <a:prstGeom prst="rect">
            <a:avLst/>
          </a:prstGeom>
        </p:spPr>
        <p:txBody>
          <a:bodyPr wrap="square">
            <a:spAutoFit/>
          </a:bodyPr>
          <a:lstStyle/>
          <a:p>
            <a:r>
              <a:rPr lang="en-US" sz="4400" b="1" dirty="0">
                <a:solidFill>
                  <a:schemeClr val="bg1"/>
                </a:solidFill>
              </a:rPr>
              <a:t>KEY FUNCTIONS AND OBJECTIVES</a:t>
            </a:r>
          </a:p>
        </p:txBody>
      </p:sp>
      <p:sp>
        <p:nvSpPr>
          <p:cNvPr id="10" name="Rectangle 9">
            <a:extLst>
              <a:ext uri="{FF2B5EF4-FFF2-40B4-BE49-F238E27FC236}">
                <a16:creationId xmlns:a16="http://schemas.microsoft.com/office/drawing/2014/main" id="{2E092BC8-C065-42A8-B1E6-F9BF9EB4CA4D}"/>
              </a:ext>
            </a:extLst>
          </p:cNvPr>
          <p:cNvSpPr/>
          <p:nvPr/>
        </p:nvSpPr>
        <p:spPr>
          <a:xfrm>
            <a:off x="5213237" y="1315709"/>
            <a:ext cx="7271793" cy="5450851"/>
          </a:xfrm>
          <a:prstGeom prst="rect">
            <a:avLst/>
          </a:prstGeom>
        </p:spPr>
        <p:txBody>
          <a:bodyPr wrap="square">
            <a:spAutoFit/>
          </a:bodyPr>
          <a:lstStyle/>
          <a:p>
            <a:pPr marL="342900" indent="-342900">
              <a:lnSpc>
                <a:spcPct val="150000"/>
              </a:lnSpc>
              <a:buClr>
                <a:srgbClr val="002060"/>
              </a:buClr>
              <a:buFont typeface="Wingdings" panose="05000000000000000000" pitchFamily="2" charset="2"/>
              <a:buChar char="ü"/>
            </a:pPr>
            <a:r>
              <a:rPr lang="en-US" sz="1800" dirty="0">
                <a:solidFill>
                  <a:srgbClr val="002060"/>
                </a:solidFill>
                <a:latin typeface="Calibri" panose="020F0502020204030204" pitchFamily="34" charset="0"/>
                <a:cs typeface="Calibri" panose="020F0502020204030204" pitchFamily="34" charset="0"/>
              </a:rPr>
              <a:t>Consultation for a wide variety of national and international institutions;</a:t>
            </a:r>
          </a:p>
          <a:p>
            <a:pPr marL="342900" lvl="0" indent="-342900">
              <a:lnSpc>
                <a:spcPct val="150000"/>
              </a:lnSpc>
              <a:buClr>
                <a:srgbClr val="002060"/>
              </a:buClr>
              <a:buFont typeface="Wingdings" panose="05000000000000000000" pitchFamily="2" charset="2"/>
              <a:buChar char="ü"/>
            </a:pPr>
            <a:r>
              <a:rPr lang="en-US" sz="1800" dirty="0">
                <a:solidFill>
                  <a:srgbClr val="002060"/>
                </a:solidFill>
                <a:latin typeface="Calibri" panose="020F0502020204030204" pitchFamily="34" charset="0"/>
                <a:cs typeface="Calibri" panose="020F0502020204030204" pitchFamily="34" charset="0"/>
              </a:rPr>
              <a:t>Reflecting the scientific potential of Georgia and dissemination of Scientific Products;</a:t>
            </a:r>
            <a:r>
              <a:rPr lang="ka-GE" sz="1800" dirty="0">
                <a:solidFill>
                  <a:srgbClr val="002060"/>
                </a:solidFill>
                <a:latin typeface="Calibri" panose="020F0502020204030204" pitchFamily="34" charset="0"/>
                <a:cs typeface="Calibri" panose="020F0502020204030204" pitchFamily="34" charset="0"/>
              </a:rPr>
              <a:t> </a:t>
            </a:r>
            <a:endParaRPr lang="en-US" sz="1800" dirty="0">
              <a:solidFill>
                <a:srgbClr val="002060"/>
              </a:solidFill>
              <a:latin typeface="Calibri" panose="020F0502020204030204" pitchFamily="34" charset="0"/>
              <a:cs typeface="Calibri" panose="020F0502020204030204" pitchFamily="34" charset="0"/>
            </a:endParaRPr>
          </a:p>
          <a:p>
            <a:pPr marL="342900" lvl="0" indent="-342900">
              <a:lnSpc>
                <a:spcPct val="150000"/>
              </a:lnSpc>
              <a:buClr>
                <a:srgbClr val="002060"/>
              </a:buClr>
              <a:buFont typeface="Wingdings" panose="05000000000000000000" pitchFamily="2" charset="2"/>
              <a:buChar char="ü"/>
            </a:pPr>
            <a:r>
              <a:rPr lang="en-US" sz="1800" dirty="0">
                <a:solidFill>
                  <a:srgbClr val="002060"/>
                </a:solidFill>
                <a:latin typeface="Calibri" panose="020F0502020204030204" pitchFamily="34" charset="0"/>
                <a:cs typeface="Calibri" panose="020F0502020204030204" pitchFamily="34" charset="0"/>
              </a:rPr>
              <a:t>Building up Scientific Information Resources;</a:t>
            </a:r>
          </a:p>
          <a:p>
            <a:pPr marL="342900" lvl="0" indent="-342900">
              <a:lnSpc>
                <a:spcPct val="150000"/>
              </a:lnSpc>
              <a:buClr>
                <a:srgbClr val="002060"/>
              </a:buClr>
              <a:buFont typeface="Wingdings" panose="05000000000000000000" pitchFamily="2" charset="2"/>
              <a:buChar char="ü"/>
            </a:pPr>
            <a:r>
              <a:rPr lang="en-US" sz="1800" dirty="0">
                <a:solidFill>
                  <a:srgbClr val="002060"/>
                </a:solidFill>
                <a:latin typeface="Calibri" panose="020F0502020204030204" pitchFamily="34" charset="0"/>
                <a:cs typeface="Calibri" panose="020F0502020204030204" pitchFamily="34" charset="0"/>
              </a:rPr>
              <a:t>Online registration of current and completed Research Studies;</a:t>
            </a:r>
          </a:p>
          <a:p>
            <a:pPr marL="342900" indent="-342900">
              <a:lnSpc>
                <a:spcPct val="150000"/>
              </a:lnSpc>
              <a:buClr>
                <a:srgbClr val="002060"/>
              </a:buClr>
              <a:buFont typeface="Wingdings" panose="05000000000000000000" pitchFamily="2" charset="2"/>
              <a:buChar char="ü"/>
            </a:pPr>
            <a:r>
              <a:rPr lang="en-US" sz="1800" dirty="0">
                <a:solidFill>
                  <a:srgbClr val="002060"/>
                </a:solidFill>
                <a:latin typeface="Calibri" panose="020F0502020204030204" pitchFamily="34" charset="0"/>
                <a:cs typeface="Calibri" panose="020F0502020204030204" pitchFamily="34" charset="0"/>
              </a:rPr>
              <a:t>Customer services in all branches of Market Research;</a:t>
            </a:r>
          </a:p>
          <a:p>
            <a:pPr marL="342900" lvl="0" indent="-342900">
              <a:lnSpc>
                <a:spcPct val="150000"/>
              </a:lnSpc>
              <a:buClr>
                <a:srgbClr val="002060"/>
              </a:buClr>
              <a:buFont typeface="Wingdings" panose="05000000000000000000" pitchFamily="2" charset="2"/>
              <a:buChar char="ü"/>
            </a:pPr>
            <a:r>
              <a:rPr lang="en-US" sz="1800" dirty="0">
                <a:solidFill>
                  <a:srgbClr val="002060"/>
                </a:solidFill>
                <a:latin typeface="Calibri" panose="020F0502020204030204" pitchFamily="34" charset="0"/>
                <a:cs typeface="Calibri" panose="020F0502020204030204" pitchFamily="34" charset="0"/>
              </a:rPr>
              <a:t>Information and Analytical Services; </a:t>
            </a:r>
          </a:p>
          <a:p>
            <a:pPr marL="342900" indent="-342900">
              <a:lnSpc>
                <a:spcPct val="150000"/>
              </a:lnSpc>
              <a:buClr>
                <a:srgbClr val="002060"/>
              </a:buClr>
              <a:buFont typeface="Wingdings" panose="05000000000000000000" pitchFamily="2" charset="2"/>
              <a:buChar char="ü"/>
            </a:pPr>
            <a:r>
              <a:rPr lang="en-US" sz="1800" dirty="0">
                <a:solidFill>
                  <a:srgbClr val="002060"/>
                </a:solidFill>
                <a:latin typeface="Calibri" panose="020F0502020204030204" pitchFamily="34" charset="0"/>
                <a:cs typeface="Calibri" panose="020F0502020204030204" pitchFamily="34" charset="0"/>
              </a:rPr>
              <a:t>Provision of </a:t>
            </a:r>
            <a:r>
              <a:rPr lang="en-US" sz="1800" dirty="0" err="1">
                <a:solidFill>
                  <a:srgbClr val="002060"/>
                </a:solidFill>
                <a:latin typeface="Calibri" panose="020F0502020204030204" pitchFamily="34" charset="0"/>
                <a:cs typeface="Calibri" panose="020F0502020204030204" pitchFamily="34" charset="0"/>
              </a:rPr>
              <a:t>Scientometric</a:t>
            </a:r>
            <a:r>
              <a:rPr lang="en-US" sz="1800" dirty="0">
                <a:solidFill>
                  <a:srgbClr val="002060"/>
                </a:solidFill>
                <a:latin typeface="Calibri" panose="020F0502020204030204" pitchFamily="34" charset="0"/>
                <a:cs typeface="Calibri" panose="020F0502020204030204" pitchFamily="34" charset="0"/>
              </a:rPr>
              <a:t> Analysis for Georgian Scientists;</a:t>
            </a:r>
          </a:p>
          <a:p>
            <a:pPr marL="342900" lvl="0" indent="-342900">
              <a:lnSpc>
                <a:spcPct val="150000"/>
              </a:lnSpc>
              <a:buClr>
                <a:srgbClr val="002060"/>
              </a:buClr>
              <a:buFont typeface="Wingdings" panose="05000000000000000000" pitchFamily="2" charset="2"/>
              <a:buChar char="ü"/>
            </a:pPr>
            <a:r>
              <a:rPr lang="en-US" sz="1800" dirty="0">
                <a:solidFill>
                  <a:srgbClr val="002060"/>
                </a:solidFill>
                <a:latin typeface="Calibri" panose="020F0502020204030204" pitchFamily="34" charset="0"/>
                <a:cs typeface="Calibri" panose="020F0502020204030204" pitchFamily="34" charset="0"/>
              </a:rPr>
              <a:t>Information support to Science and Education;</a:t>
            </a:r>
          </a:p>
          <a:p>
            <a:pPr marL="342900" indent="-342900">
              <a:lnSpc>
                <a:spcPct val="150000"/>
              </a:lnSpc>
              <a:buClr>
                <a:srgbClr val="002060"/>
              </a:buClr>
              <a:buFont typeface="Wingdings" panose="05000000000000000000" pitchFamily="2" charset="2"/>
              <a:buChar char="ü"/>
            </a:pPr>
            <a:r>
              <a:rPr lang="en-US" sz="1800" dirty="0">
                <a:solidFill>
                  <a:srgbClr val="002060"/>
                </a:solidFill>
                <a:latin typeface="Calibri" panose="020F0502020204030204" pitchFamily="34" charset="0"/>
                <a:cs typeface="Calibri" panose="020F0502020204030204" pitchFamily="34" charset="0"/>
              </a:rPr>
              <a:t>Organization of scientific and business events, workshops, exhibition and etc.</a:t>
            </a:r>
          </a:p>
          <a:p>
            <a:pPr marL="342900" indent="-342900">
              <a:lnSpc>
                <a:spcPct val="150000"/>
              </a:lnSpc>
              <a:buClr>
                <a:srgbClr val="002060"/>
              </a:buClr>
              <a:buFont typeface="Wingdings" panose="05000000000000000000" pitchFamily="2" charset="2"/>
              <a:buChar char="ü"/>
            </a:pPr>
            <a:r>
              <a:rPr lang="en-US" sz="1800" dirty="0">
                <a:solidFill>
                  <a:srgbClr val="002060"/>
                </a:solidFill>
                <a:latin typeface="Calibri" panose="020F0502020204030204" pitchFamily="34" charset="0"/>
                <a:cs typeface="Calibri" panose="020F0502020204030204" pitchFamily="34" charset="0"/>
              </a:rPr>
              <a:t>Translating/publishing different scientific, technical and other documents.</a:t>
            </a:r>
          </a:p>
        </p:txBody>
      </p:sp>
      <p:sp>
        <p:nvSpPr>
          <p:cNvPr id="11" name="Rectangle 10">
            <a:extLst>
              <a:ext uri="{FF2B5EF4-FFF2-40B4-BE49-F238E27FC236}">
                <a16:creationId xmlns:a16="http://schemas.microsoft.com/office/drawing/2014/main" id="{5D8E69C3-0ECB-494A-B5A4-133B702C4E34}"/>
              </a:ext>
            </a:extLst>
          </p:cNvPr>
          <p:cNvSpPr/>
          <p:nvPr/>
        </p:nvSpPr>
        <p:spPr>
          <a:xfrm>
            <a:off x="5213237" y="324083"/>
            <a:ext cx="7045958" cy="738664"/>
          </a:xfrm>
          <a:prstGeom prst="rect">
            <a:avLst/>
          </a:prstGeom>
        </p:spPr>
        <p:txBody>
          <a:bodyPr wrap="square">
            <a:spAutoFit/>
          </a:bodyPr>
          <a:lstStyle/>
          <a:p>
            <a:pPr marL="342900" indent="-342900" algn="just">
              <a:buFont typeface="Wingdings" panose="05000000000000000000" pitchFamily="2" charset="2"/>
              <a:buChar char="v"/>
            </a:pPr>
            <a:r>
              <a:rPr lang="en-US" sz="2100" dirty="0">
                <a:solidFill>
                  <a:srgbClr val="002060"/>
                </a:solidFill>
                <a:latin typeface="Calibri" panose="020F0502020204030204" pitchFamily="34" charset="0"/>
                <a:cs typeface="Calibri" panose="020F0502020204030204" pitchFamily="34" charset="0"/>
              </a:rPr>
              <a:t>Department of Information Resources and Analysis;</a:t>
            </a:r>
          </a:p>
          <a:p>
            <a:pPr marL="342900" indent="-342900" algn="just">
              <a:buFont typeface="Wingdings" panose="05000000000000000000" pitchFamily="2" charset="2"/>
              <a:buChar char="v"/>
            </a:pPr>
            <a:r>
              <a:rPr lang="en-US" sz="2100" dirty="0">
                <a:solidFill>
                  <a:srgbClr val="002060"/>
                </a:solidFill>
                <a:latin typeface="Calibri" panose="020F0502020204030204" pitchFamily="34" charset="0"/>
                <a:cs typeface="Calibri" panose="020F0502020204030204" pitchFamily="34" charset="0"/>
              </a:rPr>
              <a:t>Department of Development of Information Technologies.</a:t>
            </a:r>
          </a:p>
        </p:txBody>
      </p:sp>
    </p:spTree>
    <p:extLst>
      <p:ext uri="{BB962C8B-B14F-4D97-AF65-F5344CB8AC3E}">
        <p14:creationId xmlns:p14="http://schemas.microsoft.com/office/powerpoint/2010/main" val="27613188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5B9D3994-575C-45E8-BC15-1BB3CAE4071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nl-NL" smtClean="0"/>
              <a:t>4</a:t>
            </a:fld>
            <a:endParaRPr lang="nl-NL"/>
          </a:p>
        </p:txBody>
      </p:sp>
      <p:pic>
        <p:nvPicPr>
          <p:cNvPr id="6" name="Picture 5">
            <a:extLst>
              <a:ext uri="{FF2B5EF4-FFF2-40B4-BE49-F238E27FC236}">
                <a16:creationId xmlns:a16="http://schemas.microsoft.com/office/drawing/2014/main" id="{53BB4F31-57E1-4CA5-97A5-B1A765C05F4B}"/>
              </a:ext>
            </a:extLst>
          </p:cNvPr>
          <p:cNvPicPr>
            <a:picLocks noChangeAspect="1"/>
          </p:cNvPicPr>
          <p:nvPr/>
        </p:nvPicPr>
        <p:blipFill>
          <a:blip r:embed="rId2"/>
          <a:stretch>
            <a:fillRect/>
          </a:stretch>
        </p:blipFill>
        <p:spPr>
          <a:xfrm>
            <a:off x="0" y="-20320"/>
            <a:ext cx="5100320" cy="7020560"/>
          </a:xfrm>
          <a:prstGeom prst="rect">
            <a:avLst/>
          </a:prstGeom>
        </p:spPr>
      </p:pic>
      <p:sp>
        <p:nvSpPr>
          <p:cNvPr id="7" name="Rectangle 6">
            <a:extLst>
              <a:ext uri="{FF2B5EF4-FFF2-40B4-BE49-F238E27FC236}">
                <a16:creationId xmlns:a16="http://schemas.microsoft.com/office/drawing/2014/main" id="{060ED90D-F975-44D6-A851-89FFDBD5A1DC}"/>
              </a:ext>
            </a:extLst>
          </p:cNvPr>
          <p:cNvSpPr/>
          <p:nvPr/>
        </p:nvSpPr>
        <p:spPr>
          <a:xfrm>
            <a:off x="435721" y="2620534"/>
            <a:ext cx="4228878" cy="769441"/>
          </a:xfrm>
          <a:prstGeom prst="rect">
            <a:avLst/>
          </a:prstGeom>
        </p:spPr>
        <p:txBody>
          <a:bodyPr wrap="square">
            <a:spAutoFit/>
          </a:bodyPr>
          <a:lstStyle/>
          <a:p>
            <a:r>
              <a:rPr lang="en-US" sz="4400" b="1" dirty="0">
                <a:solidFill>
                  <a:schemeClr val="bg1"/>
                </a:solidFill>
              </a:rPr>
              <a:t>DATABASES</a:t>
            </a:r>
          </a:p>
        </p:txBody>
      </p:sp>
      <p:sp>
        <p:nvSpPr>
          <p:cNvPr id="10" name="Rectangle 9">
            <a:extLst>
              <a:ext uri="{FF2B5EF4-FFF2-40B4-BE49-F238E27FC236}">
                <a16:creationId xmlns:a16="http://schemas.microsoft.com/office/drawing/2014/main" id="{7A7EB351-F70C-4EC8-8954-909BF5811A74}"/>
              </a:ext>
            </a:extLst>
          </p:cNvPr>
          <p:cNvSpPr/>
          <p:nvPr/>
        </p:nvSpPr>
        <p:spPr>
          <a:xfrm>
            <a:off x="5288282" y="1086806"/>
            <a:ext cx="6903718" cy="5116016"/>
          </a:xfrm>
          <a:prstGeom prst="rect">
            <a:avLst/>
          </a:prstGeom>
        </p:spPr>
        <p:txBody>
          <a:bodyPr wrap="square">
            <a:spAutoFit/>
          </a:bodyPr>
          <a:lstStyle/>
          <a:p>
            <a:pPr marL="342900" lvl="0" indent="-342900">
              <a:lnSpc>
                <a:spcPct val="150000"/>
              </a:lnSpc>
              <a:buClr>
                <a:srgbClr val="002060"/>
              </a:buClr>
              <a:buFont typeface="Wingdings" panose="05000000000000000000" pitchFamily="2" charset="2"/>
              <a:buChar char="ü"/>
            </a:pPr>
            <a:r>
              <a:rPr lang="en-US" sz="2200" dirty="0">
                <a:solidFill>
                  <a:srgbClr val="002060"/>
                </a:solidFill>
                <a:latin typeface="Calibri" panose="020F0502020204030204" pitchFamily="34" charset="0"/>
                <a:cs typeface="Calibri" panose="020F0502020204030204" pitchFamily="34" charset="0"/>
              </a:rPr>
              <a:t>Georgian Scientists Research  projects; </a:t>
            </a:r>
          </a:p>
          <a:p>
            <a:pPr marL="342900" lvl="0" indent="-342900">
              <a:lnSpc>
                <a:spcPct val="150000"/>
              </a:lnSpc>
              <a:buClr>
                <a:srgbClr val="002060"/>
              </a:buClr>
              <a:buFont typeface="Wingdings" panose="05000000000000000000" pitchFamily="2" charset="2"/>
              <a:buChar char="ü"/>
            </a:pPr>
            <a:r>
              <a:rPr lang="en-US" sz="2200" dirty="0">
                <a:solidFill>
                  <a:srgbClr val="002060"/>
                </a:solidFill>
                <a:latin typeface="Calibri" panose="020F0502020204030204" pitchFamily="34" charset="0"/>
                <a:cs typeface="Calibri" panose="020F0502020204030204" pitchFamily="34" charset="0"/>
              </a:rPr>
              <a:t>Georgian Scientific publications; </a:t>
            </a:r>
          </a:p>
          <a:p>
            <a:pPr marL="342900" lvl="0" indent="-342900">
              <a:lnSpc>
                <a:spcPct val="150000"/>
              </a:lnSpc>
              <a:buClr>
                <a:srgbClr val="002060"/>
              </a:buClr>
              <a:buFont typeface="Wingdings" panose="05000000000000000000" pitchFamily="2" charset="2"/>
              <a:buChar char="ü"/>
            </a:pPr>
            <a:r>
              <a:rPr lang="en-US" sz="2200" dirty="0">
                <a:solidFill>
                  <a:srgbClr val="002060"/>
                </a:solidFill>
                <a:latin typeface="Calibri" panose="020F0502020204030204" pitchFamily="34" charset="0"/>
                <a:cs typeface="Calibri" panose="020F0502020204030204" pitchFamily="34" charset="0"/>
              </a:rPr>
              <a:t>Publications of Georgian Scientists in top-rated foreign journals; </a:t>
            </a:r>
          </a:p>
          <a:p>
            <a:pPr marL="342900" lvl="0" indent="-342900">
              <a:lnSpc>
                <a:spcPct val="150000"/>
              </a:lnSpc>
              <a:buClr>
                <a:srgbClr val="002060"/>
              </a:buClr>
              <a:buFont typeface="Wingdings" panose="05000000000000000000" pitchFamily="2" charset="2"/>
              <a:buChar char="ü"/>
            </a:pPr>
            <a:r>
              <a:rPr lang="en-US" sz="2200" dirty="0">
                <a:solidFill>
                  <a:srgbClr val="002060"/>
                </a:solidFill>
                <a:latin typeface="Calibri" panose="020F0502020204030204" pitchFamily="34" charset="0"/>
                <a:cs typeface="Calibri" panose="020F0502020204030204" pitchFamily="34" charset="0"/>
              </a:rPr>
              <a:t>Abstracts of dissertations defended in Georgia</a:t>
            </a:r>
          </a:p>
          <a:p>
            <a:pPr marL="342900" lvl="0" indent="-342900">
              <a:lnSpc>
                <a:spcPct val="150000"/>
              </a:lnSpc>
              <a:buClr>
                <a:srgbClr val="002060"/>
              </a:buClr>
              <a:buFont typeface="Wingdings" panose="05000000000000000000" pitchFamily="2" charset="2"/>
              <a:buChar char="ü"/>
            </a:pPr>
            <a:r>
              <a:rPr lang="en-US" sz="2200" dirty="0">
                <a:solidFill>
                  <a:srgbClr val="002060"/>
                </a:solidFill>
                <a:latin typeface="Calibri" panose="020F0502020204030204" pitchFamily="34" charset="0"/>
                <a:cs typeface="Calibri" panose="020F0502020204030204" pitchFamily="34" charset="0"/>
              </a:rPr>
              <a:t>Georgian Scientists deposited works; </a:t>
            </a:r>
          </a:p>
          <a:p>
            <a:pPr marL="342900" lvl="0" indent="-342900">
              <a:lnSpc>
                <a:spcPct val="150000"/>
              </a:lnSpc>
              <a:buClr>
                <a:srgbClr val="002060"/>
              </a:buClr>
              <a:buFont typeface="Wingdings" panose="05000000000000000000" pitchFamily="2" charset="2"/>
              <a:buChar char="ü"/>
            </a:pPr>
            <a:r>
              <a:rPr lang="en-US" sz="2200" dirty="0">
                <a:solidFill>
                  <a:srgbClr val="002060"/>
                </a:solidFill>
                <a:latin typeface="Calibri" panose="020F0502020204030204" pitchFamily="34" charset="0"/>
                <a:cs typeface="Calibri" panose="020F0502020204030204" pitchFamily="34" charset="0"/>
              </a:rPr>
              <a:t>Georgian Experts/Scientists database;</a:t>
            </a:r>
          </a:p>
          <a:p>
            <a:pPr marL="342900" lvl="0" indent="-342900">
              <a:lnSpc>
                <a:spcPct val="150000"/>
              </a:lnSpc>
              <a:buClr>
                <a:srgbClr val="002060"/>
              </a:buClr>
              <a:buFont typeface="Wingdings" panose="05000000000000000000" pitchFamily="2" charset="2"/>
              <a:buChar char="ü"/>
            </a:pPr>
            <a:r>
              <a:rPr lang="en-US" sz="2200" dirty="0">
                <a:solidFill>
                  <a:srgbClr val="002060"/>
                </a:solidFill>
                <a:latin typeface="Calibri" panose="020F0502020204030204" pitchFamily="34" charset="0"/>
                <a:cs typeface="Calibri" panose="020F0502020204030204" pitchFamily="34" charset="0"/>
              </a:rPr>
              <a:t>Innovations and Technologies;</a:t>
            </a:r>
          </a:p>
          <a:p>
            <a:pPr marL="342900" lvl="0" indent="-342900">
              <a:lnSpc>
                <a:spcPct val="150000"/>
              </a:lnSpc>
              <a:buClr>
                <a:srgbClr val="002060"/>
              </a:buClr>
              <a:buFont typeface="Wingdings" panose="05000000000000000000" pitchFamily="2" charset="2"/>
              <a:buChar char="ü"/>
            </a:pPr>
            <a:r>
              <a:rPr lang="en-US" sz="2200" dirty="0">
                <a:solidFill>
                  <a:srgbClr val="002060"/>
                </a:solidFill>
                <a:latin typeface="Calibri" panose="020F0502020204030204" pitchFamily="34" charset="0"/>
                <a:cs typeface="Calibri" panose="020F0502020204030204" pitchFamily="34" charset="0"/>
              </a:rPr>
              <a:t>Scientific Organizations;</a:t>
            </a:r>
          </a:p>
          <a:p>
            <a:pPr marL="342900" lvl="0" indent="-342900">
              <a:lnSpc>
                <a:spcPct val="150000"/>
              </a:lnSpc>
              <a:buClr>
                <a:srgbClr val="002060"/>
              </a:buClr>
              <a:buFont typeface="Wingdings" panose="05000000000000000000" pitchFamily="2" charset="2"/>
              <a:buChar char="ü"/>
            </a:pPr>
            <a:r>
              <a:rPr lang="en-US" sz="2200" dirty="0">
                <a:solidFill>
                  <a:srgbClr val="002060"/>
                </a:solidFill>
                <a:latin typeface="Calibri" panose="020F0502020204030204" pitchFamily="34" charset="0"/>
                <a:cs typeface="Calibri" panose="020F0502020204030204" pitchFamily="34" charset="0"/>
              </a:rPr>
              <a:t>FAO depository library’s electronic catalogue</a:t>
            </a:r>
            <a:endParaRPr lang="en-US" sz="2200" dirty="0"/>
          </a:p>
        </p:txBody>
      </p:sp>
      <p:pic>
        <p:nvPicPr>
          <p:cNvPr id="11" name="Picture 10">
            <a:extLst>
              <a:ext uri="{FF2B5EF4-FFF2-40B4-BE49-F238E27FC236}">
                <a16:creationId xmlns:a16="http://schemas.microsoft.com/office/drawing/2014/main" id="{76DAE407-F1AB-44B8-A814-BBBE1E4F2AED}"/>
              </a:ext>
            </a:extLst>
          </p:cNvPr>
          <p:cNvPicPr>
            <a:picLocks noChangeAspect="1"/>
          </p:cNvPicPr>
          <p:nvPr/>
        </p:nvPicPr>
        <p:blipFill>
          <a:blip r:embed="rId3"/>
          <a:stretch>
            <a:fillRect/>
          </a:stretch>
        </p:blipFill>
        <p:spPr>
          <a:xfrm>
            <a:off x="9698162" y="3644814"/>
            <a:ext cx="2493838" cy="2097091"/>
          </a:xfrm>
          <a:prstGeom prst="rect">
            <a:avLst/>
          </a:prstGeom>
          <a:ln>
            <a:noFill/>
          </a:ln>
          <a:effectLst>
            <a:softEdge rad="112500"/>
          </a:effectLst>
        </p:spPr>
      </p:pic>
      <p:sp>
        <p:nvSpPr>
          <p:cNvPr id="12" name="Rectangle 11">
            <a:extLst>
              <a:ext uri="{FF2B5EF4-FFF2-40B4-BE49-F238E27FC236}">
                <a16:creationId xmlns:a16="http://schemas.microsoft.com/office/drawing/2014/main" id="{6591035D-095D-4A57-9C99-B9FF7FE08152}"/>
              </a:ext>
            </a:extLst>
          </p:cNvPr>
          <p:cNvSpPr/>
          <p:nvPr/>
        </p:nvSpPr>
        <p:spPr>
          <a:xfrm>
            <a:off x="5491930" y="287786"/>
            <a:ext cx="4601581" cy="461665"/>
          </a:xfrm>
          <a:prstGeom prst="rect">
            <a:avLst/>
          </a:prstGeom>
        </p:spPr>
        <p:txBody>
          <a:bodyPr wrap="none">
            <a:spAutoFit/>
          </a:bodyPr>
          <a:lstStyle/>
          <a:p>
            <a:pPr lvl="0" algn="just"/>
            <a:r>
              <a:rPr lang="en-US" sz="2400" b="1" dirty="0">
                <a:solidFill>
                  <a:srgbClr val="002060"/>
                </a:solidFill>
                <a:latin typeface="Calibri" panose="020F0502020204030204" pitchFamily="34" charset="0"/>
                <a:cs typeface="Calibri" panose="020F0502020204030204" pitchFamily="34" charset="0"/>
              </a:rPr>
              <a:t>Information Resources/Databases:</a:t>
            </a:r>
          </a:p>
        </p:txBody>
      </p:sp>
    </p:spTree>
    <p:extLst>
      <p:ext uri="{BB962C8B-B14F-4D97-AF65-F5344CB8AC3E}">
        <p14:creationId xmlns:p14="http://schemas.microsoft.com/office/powerpoint/2010/main" val="15042661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B74F850D-0799-4CF3-9834-F2EC999FCF4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nl-NL" smtClean="0"/>
              <a:t>5</a:t>
            </a:fld>
            <a:endParaRPr lang="nl-NL"/>
          </a:p>
        </p:txBody>
      </p:sp>
      <p:pic>
        <p:nvPicPr>
          <p:cNvPr id="6" name="Picture 5">
            <a:extLst>
              <a:ext uri="{FF2B5EF4-FFF2-40B4-BE49-F238E27FC236}">
                <a16:creationId xmlns:a16="http://schemas.microsoft.com/office/drawing/2014/main" id="{671A24A8-0F09-40AE-B8FB-1142F733E1ED}"/>
              </a:ext>
            </a:extLst>
          </p:cNvPr>
          <p:cNvPicPr>
            <a:picLocks noChangeAspect="1"/>
          </p:cNvPicPr>
          <p:nvPr/>
        </p:nvPicPr>
        <p:blipFill>
          <a:blip r:embed="rId2"/>
          <a:stretch>
            <a:fillRect/>
          </a:stretch>
        </p:blipFill>
        <p:spPr>
          <a:xfrm>
            <a:off x="0" y="-20320"/>
            <a:ext cx="5100320" cy="7020560"/>
          </a:xfrm>
          <a:prstGeom prst="rect">
            <a:avLst/>
          </a:prstGeom>
        </p:spPr>
      </p:pic>
      <p:sp>
        <p:nvSpPr>
          <p:cNvPr id="11" name="Rectangle 10">
            <a:extLst>
              <a:ext uri="{FF2B5EF4-FFF2-40B4-BE49-F238E27FC236}">
                <a16:creationId xmlns:a16="http://schemas.microsoft.com/office/drawing/2014/main" id="{4AF3501E-536B-4B7B-85C5-E83560C1991F}"/>
              </a:ext>
            </a:extLst>
          </p:cNvPr>
          <p:cNvSpPr/>
          <p:nvPr/>
        </p:nvSpPr>
        <p:spPr>
          <a:xfrm>
            <a:off x="158578" y="1061720"/>
            <a:ext cx="4451612" cy="3477875"/>
          </a:xfrm>
          <a:prstGeom prst="rect">
            <a:avLst/>
          </a:prstGeom>
        </p:spPr>
        <p:txBody>
          <a:bodyPr wrap="square">
            <a:spAutoFit/>
          </a:bodyPr>
          <a:lstStyle/>
          <a:p>
            <a:r>
              <a:rPr lang="en-US" sz="4400" b="1" dirty="0">
                <a:solidFill>
                  <a:schemeClr val="bg1"/>
                </a:solidFill>
              </a:rPr>
              <a:t>ONLINE REGISTRATION SYSTEM OF RESEARCH PROJECTS</a:t>
            </a:r>
          </a:p>
        </p:txBody>
      </p:sp>
      <p:pic>
        <p:nvPicPr>
          <p:cNvPr id="12" name="Picture 11">
            <a:extLst>
              <a:ext uri="{FF2B5EF4-FFF2-40B4-BE49-F238E27FC236}">
                <a16:creationId xmlns:a16="http://schemas.microsoft.com/office/drawing/2014/main" id="{E21B4309-C549-4D54-986A-7A5EBB54A15B}"/>
              </a:ext>
            </a:extLst>
          </p:cNvPr>
          <p:cNvPicPr>
            <a:picLocks noChangeAspect="1"/>
          </p:cNvPicPr>
          <p:nvPr/>
        </p:nvPicPr>
        <p:blipFill>
          <a:blip r:embed="rId3"/>
          <a:stretch>
            <a:fillRect/>
          </a:stretch>
        </p:blipFill>
        <p:spPr>
          <a:xfrm>
            <a:off x="5258898" y="2624407"/>
            <a:ext cx="6937773" cy="3997960"/>
          </a:xfrm>
          <a:prstGeom prst="rect">
            <a:avLst/>
          </a:prstGeom>
        </p:spPr>
      </p:pic>
      <p:grpSp>
        <p:nvGrpSpPr>
          <p:cNvPr id="15" name="Group 14">
            <a:extLst>
              <a:ext uri="{FF2B5EF4-FFF2-40B4-BE49-F238E27FC236}">
                <a16:creationId xmlns:a16="http://schemas.microsoft.com/office/drawing/2014/main" id="{B52AE5A1-4EBD-4314-8EDD-5B6495AA9AAD}"/>
              </a:ext>
            </a:extLst>
          </p:cNvPr>
          <p:cNvGrpSpPr/>
          <p:nvPr/>
        </p:nvGrpSpPr>
        <p:grpSpPr>
          <a:xfrm>
            <a:off x="5861832" y="0"/>
            <a:ext cx="5615734" cy="2331720"/>
            <a:chOff x="5861832" y="0"/>
            <a:chExt cx="5615734" cy="2331720"/>
          </a:xfrm>
        </p:grpSpPr>
        <p:pic>
          <p:nvPicPr>
            <p:cNvPr id="13" name="Picture 12">
              <a:extLst>
                <a:ext uri="{FF2B5EF4-FFF2-40B4-BE49-F238E27FC236}">
                  <a16:creationId xmlns:a16="http://schemas.microsoft.com/office/drawing/2014/main" id="{52A1BFFF-05DA-4161-851A-10B2F3900F68}"/>
                </a:ext>
              </a:extLst>
            </p:cNvPr>
            <p:cNvPicPr>
              <a:picLocks noChangeAspect="1"/>
            </p:cNvPicPr>
            <p:nvPr/>
          </p:nvPicPr>
          <p:blipFill>
            <a:blip r:embed="rId4"/>
            <a:stretch>
              <a:fillRect/>
            </a:stretch>
          </p:blipFill>
          <p:spPr>
            <a:xfrm>
              <a:off x="5861832" y="0"/>
              <a:ext cx="5615734" cy="2331720"/>
            </a:xfrm>
            <a:prstGeom prst="rect">
              <a:avLst/>
            </a:prstGeom>
          </p:spPr>
        </p:pic>
        <p:sp>
          <p:nvSpPr>
            <p:cNvPr id="14" name="Oval 13">
              <a:extLst>
                <a:ext uri="{FF2B5EF4-FFF2-40B4-BE49-F238E27FC236}">
                  <a16:creationId xmlns:a16="http://schemas.microsoft.com/office/drawing/2014/main" id="{00BBA0E4-FCCB-46B2-985A-DD94B91BBDB5}"/>
                </a:ext>
              </a:extLst>
            </p:cNvPr>
            <p:cNvSpPr/>
            <p:nvPr/>
          </p:nvSpPr>
          <p:spPr>
            <a:xfrm>
              <a:off x="6231127" y="1338481"/>
              <a:ext cx="2181354" cy="602079"/>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a:extLst>
              <a:ext uri="{FF2B5EF4-FFF2-40B4-BE49-F238E27FC236}">
                <a16:creationId xmlns:a16="http://schemas.microsoft.com/office/drawing/2014/main" id="{3C14B8BD-D9D6-4107-9651-4D4767E77948}"/>
              </a:ext>
            </a:extLst>
          </p:cNvPr>
          <p:cNvSpPr/>
          <p:nvPr/>
        </p:nvSpPr>
        <p:spPr>
          <a:xfrm>
            <a:off x="7063384" y="6692463"/>
            <a:ext cx="3680816" cy="307777"/>
          </a:xfrm>
          <a:prstGeom prst="rect">
            <a:avLst/>
          </a:prstGeom>
        </p:spPr>
        <p:txBody>
          <a:bodyPr wrap="none">
            <a:spAutoFit/>
          </a:bodyPr>
          <a:lstStyle/>
          <a:p>
            <a:r>
              <a:rPr lang="en-US" dirty="0">
                <a:solidFill>
                  <a:srgbClr val="002060"/>
                </a:solidFill>
                <a:latin typeface="Calibri" panose="020F0502020204030204" pitchFamily="34" charset="0"/>
                <a:cs typeface="Calibri" panose="020F0502020204030204" pitchFamily="34" charset="0"/>
                <a:hlinkClick r:id="rId5">
                  <a:extLst>
                    <a:ext uri="{A12FA001-AC4F-418D-AE19-62706E023703}">
                      <ahyp:hlinkClr xmlns:ahyp="http://schemas.microsoft.com/office/drawing/2018/hyperlinkcolor" val="tx"/>
                    </a:ext>
                  </a:extLst>
                </a:hlinkClick>
              </a:rPr>
              <a:t>https://www.techinformi.ge/kvlevebi/login.php</a:t>
            </a:r>
            <a:endParaRPr lang="en-US" dirty="0">
              <a:solidFill>
                <a:srgbClr val="00206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9149383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7D1E21F-5B21-4F2E-B08A-78E94F88A39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nl-NL" smtClean="0"/>
              <a:t>6</a:t>
            </a:fld>
            <a:endParaRPr lang="nl-NL"/>
          </a:p>
        </p:txBody>
      </p:sp>
      <p:pic>
        <p:nvPicPr>
          <p:cNvPr id="6" name="Picture 5">
            <a:extLst>
              <a:ext uri="{FF2B5EF4-FFF2-40B4-BE49-F238E27FC236}">
                <a16:creationId xmlns:a16="http://schemas.microsoft.com/office/drawing/2014/main" id="{8D24A3FC-9E58-418A-AE3C-A426CB20103B}"/>
              </a:ext>
            </a:extLst>
          </p:cNvPr>
          <p:cNvPicPr>
            <a:picLocks noChangeAspect="1"/>
          </p:cNvPicPr>
          <p:nvPr/>
        </p:nvPicPr>
        <p:blipFill>
          <a:blip r:embed="rId2"/>
          <a:stretch>
            <a:fillRect/>
          </a:stretch>
        </p:blipFill>
        <p:spPr>
          <a:xfrm>
            <a:off x="0" y="-20320"/>
            <a:ext cx="5100320" cy="7020560"/>
          </a:xfrm>
          <a:prstGeom prst="rect">
            <a:avLst/>
          </a:prstGeom>
        </p:spPr>
      </p:pic>
      <p:sp>
        <p:nvSpPr>
          <p:cNvPr id="7" name="Rectangle 6">
            <a:extLst>
              <a:ext uri="{FF2B5EF4-FFF2-40B4-BE49-F238E27FC236}">
                <a16:creationId xmlns:a16="http://schemas.microsoft.com/office/drawing/2014/main" id="{559CA295-1500-4CA7-93F6-BE5AC0BB497B}"/>
              </a:ext>
            </a:extLst>
          </p:cNvPr>
          <p:cNvSpPr/>
          <p:nvPr/>
        </p:nvSpPr>
        <p:spPr>
          <a:xfrm>
            <a:off x="5032439" y="235633"/>
            <a:ext cx="5455918" cy="5858014"/>
          </a:xfrm>
          <a:prstGeom prst="rect">
            <a:avLst/>
          </a:prstGeom>
        </p:spPr>
        <p:txBody>
          <a:bodyPr wrap="square">
            <a:spAutoFit/>
          </a:bodyPr>
          <a:lstStyle/>
          <a:p>
            <a:pPr marL="342900" indent="-342900" algn="just">
              <a:lnSpc>
                <a:spcPct val="150000"/>
              </a:lnSpc>
              <a:buClr>
                <a:srgbClr val="002060"/>
              </a:buClr>
              <a:buFont typeface="Wingdings" panose="05000000000000000000" pitchFamily="2" charset="2"/>
              <a:buChar char="ü"/>
            </a:pPr>
            <a:r>
              <a:rPr lang="en-US" sz="1800" dirty="0">
                <a:solidFill>
                  <a:srgbClr val="002060"/>
                </a:solidFill>
                <a:cs typeface="Calibri" panose="020F0502020204030204" pitchFamily="34" charset="0"/>
              </a:rPr>
              <a:t>GAJ </a:t>
            </a:r>
            <a:r>
              <a:rPr lang="en-US" sz="1800" dirty="0">
                <a:solidFill>
                  <a:srgbClr val="002060"/>
                </a:solidFill>
              </a:rPr>
              <a:t>periodical abstracts journal, bringing together abstracts of Georgian periodicals of scientific and technical sphere, collected papers, deposited works, dissertations and scientific monographs of research institutions and universities from all areas of science. </a:t>
            </a:r>
          </a:p>
          <a:p>
            <a:pPr algn="just">
              <a:lnSpc>
                <a:spcPct val="150000"/>
              </a:lnSpc>
              <a:buClr>
                <a:srgbClr val="002060"/>
              </a:buClr>
            </a:pPr>
            <a:r>
              <a:rPr lang="en-US" sz="1800" dirty="0">
                <a:solidFill>
                  <a:srgbClr val="002060"/>
                </a:solidFill>
              </a:rPr>
              <a:t>  </a:t>
            </a:r>
          </a:p>
          <a:p>
            <a:pPr marL="342900" indent="-342900" algn="just">
              <a:lnSpc>
                <a:spcPct val="150000"/>
              </a:lnSpc>
              <a:buClr>
                <a:srgbClr val="002060"/>
              </a:buClr>
              <a:buFont typeface="Wingdings" panose="05000000000000000000" pitchFamily="2" charset="2"/>
              <a:buChar char="ü"/>
            </a:pPr>
            <a:r>
              <a:rPr lang="en-US" sz="1800" dirty="0">
                <a:solidFill>
                  <a:srgbClr val="002060"/>
                </a:solidFill>
              </a:rPr>
              <a:t>CAJNN covers scientific periodicals, collected works/articles of educational and research institutions, materials of conferences, dissertations, monographs, and other scientific publications abstracts of Armenia, Azerbaijan and Georgia. </a:t>
            </a:r>
          </a:p>
          <a:p>
            <a:pPr marL="342900" lvl="0" indent="-342900">
              <a:lnSpc>
                <a:spcPct val="150000"/>
              </a:lnSpc>
              <a:buClr>
                <a:srgbClr val="002060"/>
              </a:buClr>
              <a:buFont typeface="Wingdings" panose="05000000000000000000" pitchFamily="2" charset="2"/>
              <a:buChar char="ü"/>
            </a:pPr>
            <a:endParaRPr lang="en-US" sz="1800" dirty="0"/>
          </a:p>
        </p:txBody>
      </p:sp>
      <p:sp>
        <p:nvSpPr>
          <p:cNvPr id="8" name="Rectangle 7">
            <a:extLst>
              <a:ext uri="{FF2B5EF4-FFF2-40B4-BE49-F238E27FC236}">
                <a16:creationId xmlns:a16="http://schemas.microsoft.com/office/drawing/2014/main" id="{E96029C0-209D-4762-93B4-89C4496FBBF7}"/>
              </a:ext>
            </a:extLst>
          </p:cNvPr>
          <p:cNvSpPr/>
          <p:nvPr/>
        </p:nvSpPr>
        <p:spPr>
          <a:xfrm>
            <a:off x="566642" y="1318349"/>
            <a:ext cx="4228878" cy="3477875"/>
          </a:xfrm>
          <a:prstGeom prst="rect">
            <a:avLst/>
          </a:prstGeom>
        </p:spPr>
        <p:txBody>
          <a:bodyPr wrap="square">
            <a:spAutoFit/>
          </a:bodyPr>
          <a:lstStyle/>
          <a:p>
            <a:r>
              <a:rPr lang="en-US" sz="4400" b="1" dirty="0">
                <a:solidFill>
                  <a:schemeClr val="bg1"/>
                </a:solidFill>
                <a:cs typeface="Calibri" panose="020F0502020204030204" pitchFamily="34" charset="0"/>
              </a:rPr>
              <a:t>GEORGIAN ABSTRACT JOURNAL (GAJ) and CAJNN</a:t>
            </a:r>
            <a:endParaRPr lang="en-US" sz="4400" dirty="0">
              <a:solidFill>
                <a:schemeClr val="bg1"/>
              </a:solidFill>
              <a:cs typeface="Calibri" panose="020F0502020204030204" pitchFamily="34" charset="0"/>
            </a:endParaRPr>
          </a:p>
        </p:txBody>
      </p:sp>
      <p:pic>
        <p:nvPicPr>
          <p:cNvPr id="10" name="Picture 9">
            <a:extLst>
              <a:ext uri="{FF2B5EF4-FFF2-40B4-BE49-F238E27FC236}">
                <a16:creationId xmlns:a16="http://schemas.microsoft.com/office/drawing/2014/main" id="{6974616B-5F95-420C-AF83-B3B96E367E72}"/>
              </a:ext>
            </a:extLst>
          </p:cNvPr>
          <p:cNvPicPr>
            <a:picLocks noChangeAspect="1"/>
          </p:cNvPicPr>
          <p:nvPr/>
        </p:nvPicPr>
        <p:blipFill>
          <a:blip r:embed="rId3"/>
          <a:stretch>
            <a:fillRect/>
          </a:stretch>
        </p:blipFill>
        <p:spPr>
          <a:xfrm>
            <a:off x="10579797" y="235633"/>
            <a:ext cx="1664208" cy="2328961"/>
          </a:xfrm>
          <a:prstGeom prst="rect">
            <a:avLst/>
          </a:prstGeom>
        </p:spPr>
      </p:pic>
      <p:pic>
        <p:nvPicPr>
          <p:cNvPr id="11" name="Picture 10">
            <a:extLst>
              <a:ext uri="{FF2B5EF4-FFF2-40B4-BE49-F238E27FC236}">
                <a16:creationId xmlns:a16="http://schemas.microsoft.com/office/drawing/2014/main" id="{44AC3453-E638-44E0-B303-34B5F67E8709}"/>
              </a:ext>
            </a:extLst>
          </p:cNvPr>
          <p:cNvPicPr>
            <a:picLocks noChangeAspect="1"/>
          </p:cNvPicPr>
          <p:nvPr/>
        </p:nvPicPr>
        <p:blipFill>
          <a:blip r:embed="rId4"/>
          <a:stretch>
            <a:fillRect/>
          </a:stretch>
        </p:blipFill>
        <p:spPr>
          <a:xfrm>
            <a:off x="10603356" y="3429000"/>
            <a:ext cx="1724639" cy="2328961"/>
          </a:xfrm>
          <a:prstGeom prst="rect">
            <a:avLst/>
          </a:prstGeom>
        </p:spPr>
      </p:pic>
    </p:spTree>
    <p:extLst>
      <p:ext uri="{BB962C8B-B14F-4D97-AF65-F5344CB8AC3E}">
        <p14:creationId xmlns:p14="http://schemas.microsoft.com/office/powerpoint/2010/main" val="13423044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9338EC6-25F8-49F6-AB55-1B598B39F75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nl-NL" smtClean="0"/>
              <a:t>7</a:t>
            </a:fld>
            <a:endParaRPr lang="nl-NL"/>
          </a:p>
        </p:txBody>
      </p:sp>
      <p:pic>
        <p:nvPicPr>
          <p:cNvPr id="6" name="Picture 5">
            <a:extLst>
              <a:ext uri="{FF2B5EF4-FFF2-40B4-BE49-F238E27FC236}">
                <a16:creationId xmlns:a16="http://schemas.microsoft.com/office/drawing/2014/main" id="{823C7553-2F58-4FF2-901B-314E2830A227}"/>
              </a:ext>
            </a:extLst>
          </p:cNvPr>
          <p:cNvPicPr>
            <a:picLocks noChangeAspect="1"/>
          </p:cNvPicPr>
          <p:nvPr/>
        </p:nvPicPr>
        <p:blipFill>
          <a:blip r:embed="rId2"/>
          <a:stretch>
            <a:fillRect/>
          </a:stretch>
        </p:blipFill>
        <p:spPr>
          <a:xfrm>
            <a:off x="0" y="-20320"/>
            <a:ext cx="5100320" cy="7020560"/>
          </a:xfrm>
          <a:prstGeom prst="rect">
            <a:avLst/>
          </a:prstGeom>
        </p:spPr>
      </p:pic>
      <p:sp>
        <p:nvSpPr>
          <p:cNvPr id="8" name="Rectangle 7">
            <a:extLst>
              <a:ext uri="{FF2B5EF4-FFF2-40B4-BE49-F238E27FC236}">
                <a16:creationId xmlns:a16="http://schemas.microsoft.com/office/drawing/2014/main" id="{ADDF9D9B-CF0F-4B9F-AB80-4177E1F63834}"/>
              </a:ext>
            </a:extLst>
          </p:cNvPr>
          <p:cNvSpPr/>
          <p:nvPr/>
        </p:nvSpPr>
        <p:spPr>
          <a:xfrm>
            <a:off x="284480" y="2218045"/>
            <a:ext cx="3840480" cy="2123658"/>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chemeClr val="bg1"/>
                </a:solidFill>
                <a:effectLst/>
                <a:uLnTx/>
                <a:uFillTx/>
                <a:latin typeface="Calibri" panose="020F0502020204030204"/>
                <a:ea typeface="+mn-ea"/>
                <a:cs typeface="Calibri" panose="020F0502020204030204" pitchFamily="34" charset="0"/>
              </a:rPr>
              <a:t>GEORGIAN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chemeClr val="bg1"/>
                </a:solidFill>
                <a:effectLst/>
                <a:uLnTx/>
                <a:uFillTx/>
                <a:latin typeface="Calibri" panose="020F0502020204030204"/>
                <a:ea typeface="+mn-ea"/>
                <a:cs typeface="Calibri" panose="020F0502020204030204" pitchFamily="34" charset="0"/>
              </a:rPr>
              <a:t>TERMINOLOGY</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chemeClr val="bg1"/>
                </a:solidFill>
                <a:effectLst/>
                <a:uLnTx/>
                <a:uFillTx/>
                <a:latin typeface="Calibri" panose="020F0502020204030204"/>
                <a:ea typeface="+mn-ea"/>
                <a:cs typeface="Calibri" panose="020F0502020204030204" pitchFamily="34" charset="0"/>
              </a:rPr>
              <a:t>ASSOCIATION</a:t>
            </a:r>
          </a:p>
        </p:txBody>
      </p:sp>
      <p:sp>
        <p:nvSpPr>
          <p:cNvPr id="11" name="Rectangle 10">
            <a:extLst>
              <a:ext uri="{FF2B5EF4-FFF2-40B4-BE49-F238E27FC236}">
                <a16:creationId xmlns:a16="http://schemas.microsoft.com/office/drawing/2014/main" id="{7432FAC6-703F-4696-B6C9-3E41FAA6C014}"/>
              </a:ext>
            </a:extLst>
          </p:cNvPr>
          <p:cNvSpPr/>
          <p:nvPr/>
        </p:nvSpPr>
        <p:spPr>
          <a:xfrm>
            <a:off x="5578710" y="3275112"/>
            <a:ext cx="1034579" cy="307777"/>
          </a:xfrm>
          <a:prstGeom prst="rect">
            <a:avLst/>
          </a:prstGeom>
        </p:spPr>
        <p:txBody>
          <a:bodyPr wrap="none">
            <a:spAutoFit/>
          </a:bodyPr>
          <a:lstStyle/>
          <a:p>
            <a:pPr lvl="0">
              <a:buClrTx/>
              <a:defRPr/>
            </a:pPr>
            <a:r>
              <a:rPr lang="en-US" b="1" kern="1200" dirty="0">
                <a:solidFill>
                  <a:schemeClr val="bg1"/>
                </a:solidFill>
                <a:latin typeface="Calibri" panose="020F0502020204030204"/>
                <a:cs typeface="Calibri" panose="020F0502020204030204" pitchFamily="34" charset="0"/>
              </a:rPr>
              <a:t>GEORGIAN </a:t>
            </a:r>
          </a:p>
        </p:txBody>
      </p:sp>
      <p:sp>
        <p:nvSpPr>
          <p:cNvPr id="15" name="Rectangle 14">
            <a:extLst>
              <a:ext uri="{FF2B5EF4-FFF2-40B4-BE49-F238E27FC236}">
                <a16:creationId xmlns:a16="http://schemas.microsoft.com/office/drawing/2014/main" id="{56B5D24C-A406-46EB-833E-241008A9CCE5}"/>
              </a:ext>
            </a:extLst>
          </p:cNvPr>
          <p:cNvSpPr/>
          <p:nvPr/>
        </p:nvSpPr>
        <p:spPr>
          <a:xfrm>
            <a:off x="5362050" y="6072320"/>
            <a:ext cx="6444394" cy="738664"/>
          </a:xfrm>
          <a:prstGeom prst="rect">
            <a:avLst/>
          </a:prstGeom>
        </p:spPr>
        <p:txBody>
          <a:bodyPr wrap="square">
            <a:spAutoFit/>
          </a:bodyPr>
          <a:lstStyle/>
          <a:p>
            <a:r>
              <a:rPr lang="en-US" dirty="0">
                <a:hlinkClick r:id="rId3"/>
              </a:rPr>
              <a:t>https://www.termcat.cat/en/recursos/productes-multimedia/terminology-europe-map?fbclid=IwAR1IlQfxpd6yRByr6FPULhaq3i41hpi0R_H_OK_FpQi2kZztL6Q6tNzA970</a:t>
            </a:r>
            <a:endParaRPr lang="ka-GE" dirty="0"/>
          </a:p>
        </p:txBody>
      </p:sp>
      <p:pic>
        <p:nvPicPr>
          <p:cNvPr id="16" name="Picture 15">
            <a:extLst>
              <a:ext uri="{FF2B5EF4-FFF2-40B4-BE49-F238E27FC236}">
                <a16:creationId xmlns:a16="http://schemas.microsoft.com/office/drawing/2014/main" id="{FF4164F6-3BAC-4821-9809-E95472C81940}"/>
              </a:ext>
            </a:extLst>
          </p:cNvPr>
          <p:cNvPicPr>
            <a:picLocks noChangeAspect="1"/>
          </p:cNvPicPr>
          <p:nvPr/>
        </p:nvPicPr>
        <p:blipFill>
          <a:blip r:embed="rId4"/>
          <a:stretch>
            <a:fillRect/>
          </a:stretch>
        </p:blipFill>
        <p:spPr>
          <a:xfrm>
            <a:off x="10936373" y="198379"/>
            <a:ext cx="904875" cy="876300"/>
          </a:xfrm>
          <a:prstGeom prst="rect">
            <a:avLst/>
          </a:prstGeom>
        </p:spPr>
      </p:pic>
      <p:pic>
        <p:nvPicPr>
          <p:cNvPr id="17" name="Picture 16">
            <a:extLst>
              <a:ext uri="{FF2B5EF4-FFF2-40B4-BE49-F238E27FC236}">
                <a16:creationId xmlns:a16="http://schemas.microsoft.com/office/drawing/2014/main" id="{DF9934E2-2438-4A00-B747-558AFE9DD6AC}"/>
              </a:ext>
            </a:extLst>
          </p:cNvPr>
          <p:cNvPicPr>
            <a:picLocks noChangeAspect="1"/>
          </p:cNvPicPr>
          <p:nvPr/>
        </p:nvPicPr>
        <p:blipFill>
          <a:blip r:embed="rId5"/>
          <a:stretch>
            <a:fillRect/>
          </a:stretch>
        </p:blipFill>
        <p:spPr>
          <a:xfrm>
            <a:off x="8242371" y="284498"/>
            <a:ext cx="2247454" cy="649774"/>
          </a:xfrm>
          <a:prstGeom prst="rect">
            <a:avLst/>
          </a:prstGeom>
        </p:spPr>
      </p:pic>
      <p:pic>
        <p:nvPicPr>
          <p:cNvPr id="18" name="Picture 17">
            <a:extLst>
              <a:ext uri="{FF2B5EF4-FFF2-40B4-BE49-F238E27FC236}">
                <a16:creationId xmlns:a16="http://schemas.microsoft.com/office/drawing/2014/main" id="{7342E97D-BDD2-49D9-B1DE-1D15C3A12CB9}"/>
              </a:ext>
            </a:extLst>
          </p:cNvPr>
          <p:cNvPicPr>
            <a:picLocks noChangeAspect="1"/>
          </p:cNvPicPr>
          <p:nvPr/>
        </p:nvPicPr>
        <p:blipFill>
          <a:blip r:embed="rId6"/>
          <a:stretch>
            <a:fillRect/>
          </a:stretch>
        </p:blipFill>
        <p:spPr>
          <a:xfrm>
            <a:off x="5456908" y="239398"/>
            <a:ext cx="2304391" cy="808137"/>
          </a:xfrm>
          <a:prstGeom prst="rect">
            <a:avLst/>
          </a:prstGeom>
        </p:spPr>
      </p:pic>
      <p:pic>
        <p:nvPicPr>
          <p:cNvPr id="4" name="Picture 3">
            <a:extLst>
              <a:ext uri="{FF2B5EF4-FFF2-40B4-BE49-F238E27FC236}">
                <a16:creationId xmlns:a16="http://schemas.microsoft.com/office/drawing/2014/main" id="{0C25C5B9-F104-400F-B802-FF6ECE3A2862}"/>
              </a:ext>
            </a:extLst>
          </p:cNvPr>
          <p:cNvPicPr>
            <a:picLocks noChangeAspect="1"/>
          </p:cNvPicPr>
          <p:nvPr/>
        </p:nvPicPr>
        <p:blipFill rotWithShape="1">
          <a:blip r:embed="rId7"/>
          <a:srcRect t="2859" b="9838"/>
          <a:stretch/>
        </p:blipFill>
        <p:spPr>
          <a:xfrm>
            <a:off x="5274068" y="1513555"/>
            <a:ext cx="6633452" cy="4260296"/>
          </a:xfrm>
          <a:prstGeom prst="rect">
            <a:avLst/>
          </a:prstGeom>
        </p:spPr>
      </p:pic>
    </p:spTree>
    <p:extLst>
      <p:ext uri="{BB962C8B-B14F-4D97-AF65-F5344CB8AC3E}">
        <p14:creationId xmlns:p14="http://schemas.microsoft.com/office/powerpoint/2010/main" val="41063491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F2F4C360-FC9E-4E5A-B6AD-B855667C8CD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nl-NL" smtClean="0"/>
              <a:t>8</a:t>
            </a:fld>
            <a:endParaRPr lang="nl-NL"/>
          </a:p>
        </p:txBody>
      </p:sp>
      <p:pic>
        <p:nvPicPr>
          <p:cNvPr id="6" name="Picture 5">
            <a:extLst>
              <a:ext uri="{FF2B5EF4-FFF2-40B4-BE49-F238E27FC236}">
                <a16:creationId xmlns:a16="http://schemas.microsoft.com/office/drawing/2014/main" id="{BB17FDEF-8642-45D1-91E8-096B93DACB73}"/>
              </a:ext>
            </a:extLst>
          </p:cNvPr>
          <p:cNvPicPr>
            <a:picLocks noChangeAspect="1"/>
          </p:cNvPicPr>
          <p:nvPr/>
        </p:nvPicPr>
        <p:blipFill>
          <a:blip r:embed="rId2"/>
          <a:stretch>
            <a:fillRect/>
          </a:stretch>
        </p:blipFill>
        <p:spPr>
          <a:xfrm>
            <a:off x="0" y="-20320"/>
            <a:ext cx="5100320" cy="7020560"/>
          </a:xfrm>
          <a:prstGeom prst="rect">
            <a:avLst/>
          </a:prstGeom>
        </p:spPr>
      </p:pic>
      <p:sp>
        <p:nvSpPr>
          <p:cNvPr id="7" name="Rectangle 6">
            <a:extLst>
              <a:ext uri="{FF2B5EF4-FFF2-40B4-BE49-F238E27FC236}">
                <a16:creationId xmlns:a16="http://schemas.microsoft.com/office/drawing/2014/main" id="{4F7D7FFD-9BDA-4CD4-BFBA-6064BD3A4E18}"/>
              </a:ext>
            </a:extLst>
          </p:cNvPr>
          <p:cNvSpPr/>
          <p:nvPr/>
        </p:nvSpPr>
        <p:spPr>
          <a:xfrm>
            <a:off x="285895" y="1699885"/>
            <a:ext cx="3840480" cy="2800767"/>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4400" b="1" kern="1200" dirty="0">
                <a:solidFill>
                  <a:schemeClr val="bg1"/>
                </a:solidFill>
                <a:latin typeface="Calibri" panose="020F0502020204030204"/>
                <a:ea typeface="+mn-ea"/>
                <a:cs typeface="Calibri" panose="020F0502020204030204" pitchFamily="34" charset="0"/>
              </a:rPr>
              <a:t>FAO OS SERVICES &amp;</a:t>
            </a:r>
          </a:p>
          <a:p>
            <a:pPr marL="0" marR="0" lvl="0" indent="0" defTabSz="914400" eaLnBrk="1" fontAlgn="auto" latinLnBrk="0" hangingPunct="1">
              <a:lnSpc>
                <a:spcPct val="100000"/>
              </a:lnSpc>
              <a:spcBef>
                <a:spcPts val="0"/>
              </a:spcBef>
              <a:spcAft>
                <a:spcPts val="0"/>
              </a:spcAft>
              <a:buClrTx/>
              <a:buSzTx/>
              <a:buFontTx/>
              <a:buNone/>
              <a:tabLst/>
              <a:defRPr/>
            </a:pPr>
            <a:r>
              <a:rPr lang="en-US" sz="4400" b="1" kern="1200" dirty="0">
                <a:solidFill>
                  <a:schemeClr val="bg1"/>
                </a:solidFill>
                <a:latin typeface="Calibri" panose="020F0502020204030204"/>
                <a:ea typeface="+mn-ea"/>
                <a:cs typeface="Calibri" panose="020F0502020204030204" pitchFamily="34" charset="0"/>
              </a:rPr>
              <a:t>TECHINFORMI</a:t>
            </a:r>
            <a:endParaRPr kumimoji="0" lang="en-US" sz="4400" b="1" i="0" u="none" strike="noStrike" kern="1200" cap="none" spc="0" normalizeH="0" baseline="0" noProof="0" dirty="0">
              <a:ln>
                <a:noFill/>
              </a:ln>
              <a:solidFill>
                <a:schemeClr val="bg1"/>
              </a:solidFill>
              <a:effectLst/>
              <a:uLnTx/>
              <a:uFillTx/>
              <a:latin typeface="Calibri" panose="020F0502020204030204"/>
              <a:ea typeface="+mn-ea"/>
              <a:cs typeface="Calibri" panose="020F050202020403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chemeClr val="bg1"/>
                </a:solidFill>
                <a:effectLst/>
                <a:uLnTx/>
                <a:uFillTx/>
                <a:latin typeface="Calibri" panose="020F0502020204030204"/>
                <a:ea typeface="+mn-ea"/>
                <a:cs typeface="Calibri" panose="020F0502020204030204" pitchFamily="34" charset="0"/>
              </a:rPr>
              <a:t> </a:t>
            </a:r>
          </a:p>
        </p:txBody>
      </p:sp>
      <p:pic>
        <p:nvPicPr>
          <p:cNvPr id="1026" name="Picture 2" descr="AGORA's brand new brochure, out now! | AIMS">
            <a:extLst>
              <a:ext uri="{FF2B5EF4-FFF2-40B4-BE49-F238E27FC236}">
                <a16:creationId xmlns:a16="http://schemas.microsoft.com/office/drawing/2014/main" id="{DB6C1301-DA39-42D4-9F9A-C3AD839421A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95766" y="356552"/>
            <a:ext cx="3462338" cy="92329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AGORA | Food and Agriculture Organization of the United Nations">
            <a:extLst>
              <a:ext uri="{FF2B5EF4-FFF2-40B4-BE49-F238E27FC236}">
                <a16:creationId xmlns:a16="http://schemas.microsoft.com/office/drawing/2014/main" id="{22779FDC-FB2E-4291-AF20-D23F2C61854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1554655"/>
            <a:ext cx="2838450" cy="1228725"/>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536AAEF1-D845-4CA5-AB99-5DF469650522}"/>
              </a:ext>
            </a:extLst>
          </p:cNvPr>
          <p:cNvPicPr>
            <a:picLocks noChangeAspect="1"/>
          </p:cNvPicPr>
          <p:nvPr/>
        </p:nvPicPr>
        <p:blipFill>
          <a:blip r:embed="rId5"/>
          <a:stretch>
            <a:fillRect/>
          </a:stretch>
        </p:blipFill>
        <p:spPr>
          <a:xfrm>
            <a:off x="9763760" y="235633"/>
            <a:ext cx="2269662" cy="1361797"/>
          </a:xfrm>
          <a:prstGeom prst="rect">
            <a:avLst/>
          </a:prstGeom>
        </p:spPr>
      </p:pic>
      <p:pic>
        <p:nvPicPr>
          <p:cNvPr id="1030" name="Picture 6" descr="New Webinar@AIMS: &quot;Recommendations for Agricultural Information Management:  Introducing the AIMS Platform&quot; | AIMS">
            <a:extLst>
              <a:ext uri="{FF2B5EF4-FFF2-40B4-BE49-F238E27FC236}">
                <a16:creationId xmlns:a16="http://schemas.microsoft.com/office/drawing/2014/main" id="{48DEF8C2-F92E-4C82-97E1-DB1BDF2C168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850880" y="1771319"/>
            <a:ext cx="1055225" cy="1517944"/>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069A2773-72B1-4BE5-B49F-900899F2978C}"/>
              </a:ext>
            </a:extLst>
          </p:cNvPr>
          <p:cNvPicPr>
            <a:picLocks noChangeAspect="1"/>
          </p:cNvPicPr>
          <p:nvPr/>
        </p:nvPicPr>
        <p:blipFill>
          <a:blip r:embed="rId7"/>
          <a:stretch>
            <a:fillRect/>
          </a:stretch>
        </p:blipFill>
        <p:spPr>
          <a:xfrm>
            <a:off x="8572384" y="5545513"/>
            <a:ext cx="1969886" cy="632703"/>
          </a:xfrm>
          <a:prstGeom prst="rect">
            <a:avLst/>
          </a:prstGeom>
        </p:spPr>
      </p:pic>
      <p:pic>
        <p:nvPicPr>
          <p:cNvPr id="13" name="Picture 12">
            <a:extLst>
              <a:ext uri="{FF2B5EF4-FFF2-40B4-BE49-F238E27FC236}">
                <a16:creationId xmlns:a16="http://schemas.microsoft.com/office/drawing/2014/main" id="{63179227-93ED-4B6B-802A-6D187143E531}"/>
              </a:ext>
            </a:extLst>
          </p:cNvPr>
          <p:cNvPicPr>
            <a:picLocks noChangeAspect="1"/>
          </p:cNvPicPr>
          <p:nvPr/>
        </p:nvPicPr>
        <p:blipFill>
          <a:blip r:embed="rId8"/>
          <a:stretch>
            <a:fillRect/>
          </a:stretch>
        </p:blipFill>
        <p:spPr>
          <a:xfrm>
            <a:off x="7975599" y="2885877"/>
            <a:ext cx="2269662" cy="651800"/>
          </a:xfrm>
          <a:prstGeom prst="rect">
            <a:avLst/>
          </a:prstGeom>
        </p:spPr>
      </p:pic>
      <p:pic>
        <p:nvPicPr>
          <p:cNvPr id="14" name="Picture 13">
            <a:extLst>
              <a:ext uri="{FF2B5EF4-FFF2-40B4-BE49-F238E27FC236}">
                <a16:creationId xmlns:a16="http://schemas.microsoft.com/office/drawing/2014/main" id="{97E7BCA1-F68C-478A-B1C4-3452D79A4225}"/>
              </a:ext>
            </a:extLst>
          </p:cNvPr>
          <p:cNvPicPr>
            <a:picLocks noChangeAspect="1"/>
          </p:cNvPicPr>
          <p:nvPr/>
        </p:nvPicPr>
        <p:blipFill>
          <a:blip r:embed="rId9"/>
          <a:stretch>
            <a:fillRect/>
          </a:stretch>
        </p:blipFill>
        <p:spPr>
          <a:xfrm>
            <a:off x="5579703" y="3782786"/>
            <a:ext cx="2625262" cy="920284"/>
          </a:xfrm>
          <a:prstGeom prst="rect">
            <a:avLst/>
          </a:prstGeom>
        </p:spPr>
      </p:pic>
      <p:pic>
        <p:nvPicPr>
          <p:cNvPr id="4" name="Picture 3">
            <a:extLst>
              <a:ext uri="{FF2B5EF4-FFF2-40B4-BE49-F238E27FC236}">
                <a16:creationId xmlns:a16="http://schemas.microsoft.com/office/drawing/2014/main" id="{64826D2C-4180-44B4-8723-213F02B7BAF9}"/>
              </a:ext>
            </a:extLst>
          </p:cNvPr>
          <p:cNvPicPr>
            <a:picLocks noChangeAspect="1"/>
          </p:cNvPicPr>
          <p:nvPr/>
        </p:nvPicPr>
        <p:blipFill>
          <a:blip r:embed="rId10"/>
          <a:stretch>
            <a:fillRect/>
          </a:stretch>
        </p:blipFill>
        <p:spPr>
          <a:xfrm>
            <a:off x="1746446" y="4242928"/>
            <a:ext cx="1322947" cy="1329043"/>
          </a:xfrm>
          <a:prstGeom prst="rect">
            <a:avLst/>
          </a:prstGeom>
        </p:spPr>
      </p:pic>
      <p:pic>
        <p:nvPicPr>
          <p:cNvPr id="8" name="Picture 7">
            <a:extLst>
              <a:ext uri="{FF2B5EF4-FFF2-40B4-BE49-F238E27FC236}">
                <a16:creationId xmlns:a16="http://schemas.microsoft.com/office/drawing/2014/main" id="{457B235F-C44D-4A38-B129-92F5C30492CA}"/>
              </a:ext>
            </a:extLst>
          </p:cNvPr>
          <p:cNvPicPr>
            <a:picLocks noChangeAspect="1"/>
          </p:cNvPicPr>
          <p:nvPr/>
        </p:nvPicPr>
        <p:blipFill>
          <a:blip r:embed="rId11"/>
          <a:stretch>
            <a:fillRect/>
          </a:stretch>
        </p:blipFill>
        <p:spPr>
          <a:xfrm>
            <a:off x="5479414" y="5274079"/>
            <a:ext cx="2496185" cy="1175573"/>
          </a:xfrm>
          <a:prstGeom prst="rect">
            <a:avLst/>
          </a:prstGeom>
        </p:spPr>
      </p:pic>
      <p:sp>
        <p:nvSpPr>
          <p:cNvPr id="12" name="Rectangle 11">
            <a:extLst>
              <a:ext uri="{FF2B5EF4-FFF2-40B4-BE49-F238E27FC236}">
                <a16:creationId xmlns:a16="http://schemas.microsoft.com/office/drawing/2014/main" id="{43B10040-0AC9-4788-86C5-9CBB208CA63C}"/>
              </a:ext>
            </a:extLst>
          </p:cNvPr>
          <p:cNvSpPr/>
          <p:nvPr/>
        </p:nvSpPr>
        <p:spPr>
          <a:xfrm>
            <a:off x="9557327" y="6740200"/>
            <a:ext cx="2064989" cy="307777"/>
          </a:xfrm>
          <a:prstGeom prst="rect">
            <a:avLst/>
          </a:prstGeom>
        </p:spPr>
        <p:txBody>
          <a:bodyPr wrap="none">
            <a:spAutoFit/>
          </a:bodyPr>
          <a:lstStyle/>
          <a:p>
            <a:r>
              <a:rPr lang="en-US" dirty="0"/>
              <a:t>GFAR is an open forum</a:t>
            </a:r>
          </a:p>
        </p:txBody>
      </p:sp>
      <p:pic>
        <p:nvPicPr>
          <p:cNvPr id="15" name="Picture 14">
            <a:extLst>
              <a:ext uri="{FF2B5EF4-FFF2-40B4-BE49-F238E27FC236}">
                <a16:creationId xmlns:a16="http://schemas.microsoft.com/office/drawing/2014/main" id="{D70AEAB3-F352-4AF9-BA9E-37A5579969CF}"/>
              </a:ext>
            </a:extLst>
          </p:cNvPr>
          <p:cNvPicPr>
            <a:picLocks noChangeAspect="1"/>
          </p:cNvPicPr>
          <p:nvPr/>
        </p:nvPicPr>
        <p:blipFill>
          <a:blip r:embed="rId12"/>
          <a:stretch>
            <a:fillRect/>
          </a:stretch>
        </p:blipFill>
        <p:spPr>
          <a:xfrm>
            <a:off x="9557327" y="3640174"/>
            <a:ext cx="1667913" cy="1667913"/>
          </a:xfrm>
          <a:prstGeom prst="rect">
            <a:avLst/>
          </a:prstGeom>
        </p:spPr>
      </p:pic>
    </p:spTree>
    <p:extLst>
      <p:ext uri="{BB962C8B-B14F-4D97-AF65-F5344CB8AC3E}">
        <p14:creationId xmlns:p14="http://schemas.microsoft.com/office/powerpoint/2010/main" val="957248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F2F4C360-FC9E-4E5A-B6AD-B855667C8CD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nl-NL" smtClean="0"/>
              <a:t>9</a:t>
            </a:fld>
            <a:endParaRPr lang="nl-NL" dirty="0"/>
          </a:p>
        </p:txBody>
      </p:sp>
      <p:pic>
        <p:nvPicPr>
          <p:cNvPr id="6" name="Picture 5">
            <a:extLst>
              <a:ext uri="{FF2B5EF4-FFF2-40B4-BE49-F238E27FC236}">
                <a16:creationId xmlns:a16="http://schemas.microsoft.com/office/drawing/2014/main" id="{BB17FDEF-8642-45D1-91E8-096B93DACB73}"/>
              </a:ext>
            </a:extLst>
          </p:cNvPr>
          <p:cNvPicPr>
            <a:picLocks noChangeAspect="1"/>
          </p:cNvPicPr>
          <p:nvPr/>
        </p:nvPicPr>
        <p:blipFill>
          <a:blip r:embed="rId3"/>
          <a:stretch>
            <a:fillRect/>
          </a:stretch>
        </p:blipFill>
        <p:spPr>
          <a:xfrm>
            <a:off x="0" y="-20320"/>
            <a:ext cx="5100320" cy="7020560"/>
          </a:xfrm>
          <a:prstGeom prst="rect">
            <a:avLst/>
          </a:prstGeom>
        </p:spPr>
      </p:pic>
      <p:sp>
        <p:nvSpPr>
          <p:cNvPr id="7" name="Rectangle 6">
            <a:extLst>
              <a:ext uri="{FF2B5EF4-FFF2-40B4-BE49-F238E27FC236}">
                <a16:creationId xmlns:a16="http://schemas.microsoft.com/office/drawing/2014/main" id="{4F7D7FFD-9BDA-4CD4-BFBA-6064BD3A4E18}"/>
              </a:ext>
            </a:extLst>
          </p:cNvPr>
          <p:cNvSpPr/>
          <p:nvPr/>
        </p:nvSpPr>
        <p:spPr>
          <a:xfrm>
            <a:off x="629920" y="630148"/>
            <a:ext cx="3840480" cy="2123658"/>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chemeClr val="bg1"/>
                </a:solidFill>
                <a:effectLst/>
                <a:uLnTx/>
                <a:uFillTx/>
                <a:latin typeface="Calibri" panose="020F0502020204030204"/>
                <a:ea typeface="+mn-ea"/>
                <a:cs typeface="Calibri" panose="020F0502020204030204" pitchFamily="34" charset="0"/>
              </a:rPr>
              <a:t>AGROVOC MULTILINGUAL </a:t>
            </a:r>
            <a:r>
              <a:rPr lang="en-US" sz="4400" b="1" kern="1200" dirty="0">
                <a:solidFill>
                  <a:schemeClr val="bg1"/>
                </a:solidFill>
                <a:latin typeface="Calibri" panose="020F0502020204030204"/>
                <a:ea typeface="+mn-ea"/>
                <a:cs typeface="Calibri" panose="020F0502020204030204" pitchFamily="34" charset="0"/>
              </a:rPr>
              <a:t>THESAURUS</a:t>
            </a:r>
            <a:r>
              <a:rPr kumimoji="0" lang="en-US" sz="4400" b="1" i="0" u="none" strike="noStrike" kern="1200" cap="none" spc="0" normalizeH="0" baseline="0" noProof="0" dirty="0">
                <a:ln>
                  <a:noFill/>
                </a:ln>
                <a:solidFill>
                  <a:schemeClr val="bg1"/>
                </a:solidFill>
                <a:effectLst/>
                <a:uLnTx/>
                <a:uFillTx/>
                <a:latin typeface="Calibri" panose="020F0502020204030204"/>
                <a:ea typeface="+mn-ea"/>
                <a:cs typeface="Calibri" panose="020F0502020204030204" pitchFamily="34" charset="0"/>
              </a:rPr>
              <a:t> </a:t>
            </a:r>
          </a:p>
        </p:txBody>
      </p:sp>
      <p:sp>
        <p:nvSpPr>
          <p:cNvPr id="10" name="Rectangle 9">
            <a:extLst>
              <a:ext uri="{FF2B5EF4-FFF2-40B4-BE49-F238E27FC236}">
                <a16:creationId xmlns:a16="http://schemas.microsoft.com/office/drawing/2014/main" id="{C78B26CF-D9A3-439D-A215-D23B13A2E7BE}"/>
              </a:ext>
            </a:extLst>
          </p:cNvPr>
          <p:cNvSpPr/>
          <p:nvPr/>
        </p:nvSpPr>
        <p:spPr>
          <a:xfrm>
            <a:off x="5232401" y="106928"/>
            <a:ext cx="7051040" cy="523220"/>
          </a:xfrm>
          <a:prstGeom prst="rect">
            <a:avLst/>
          </a:prstGeom>
        </p:spPr>
        <p:txBody>
          <a:bodyPr wrap="square">
            <a:spAutoFit/>
          </a:bodyPr>
          <a:lstStyle/>
          <a:p>
            <a:r>
              <a:rPr lang="en-US" sz="2800" b="1" dirty="0">
                <a:solidFill>
                  <a:srgbClr val="002060"/>
                </a:solidFill>
              </a:rPr>
              <a:t>Official editor from Georgia since 2016</a:t>
            </a:r>
          </a:p>
        </p:txBody>
      </p:sp>
      <p:sp>
        <p:nvSpPr>
          <p:cNvPr id="12" name="Rectangle 11">
            <a:extLst>
              <a:ext uri="{FF2B5EF4-FFF2-40B4-BE49-F238E27FC236}">
                <a16:creationId xmlns:a16="http://schemas.microsoft.com/office/drawing/2014/main" id="{4C1951E6-F74B-47EE-B81F-F21A2F2D9AAF}"/>
              </a:ext>
            </a:extLst>
          </p:cNvPr>
          <p:cNvSpPr/>
          <p:nvPr/>
        </p:nvSpPr>
        <p:spPr>
          <a:xfrm>
            <a:off x="267249" y="2753806"/>
            <a:ext cx="4565822" cy="3416320"/>
          </a:xfrm>
          <a:prstGeom prst="rect">
            <a:avLst/>
          </a:prstGeom>
        </p:spPr>
        <p:txBody>
          <a:bodyPr wrap="square">
            <a:spAutoFit/>
          </a:bodyPr>
          <a:lstStyle/>
          <a:p>
            <a:pPr algn="just"/>
            <a:r>
              <a:rPr lang="en-US" sz="1800" b="1" dirty="0">
                <a:solidFill>
                  <a:schemeClr val="bg1"/>
                </a:solidFill>
              </a:rPr>
              <a:t>Linked Open Data Set </a:t>
            </a:r>
          </a:p>
          <a:p>
            <a:pPr algn="just"/>
            <a:r>
              <a:rPr lang="en-US" sz="1800" dirty="0">
                <a:solidFill>
                  <a:schemeClr val="bg1"/>
                </a:solidFill>
                <a:latin typeface="Calibri" panose="020F0502020204030204" pitchFamily="34" charset="0"/>
                <a:cs typeface="Calibri" panose="020F0502020204030204" pitchFamily="34" charset="0"/>
              </a:rPr>
              <a:t>about agriculture available for public use and facilitates access and visibility of data across domains and languages. It offers a structured collection of agricultural concepts, terms, definitions and relationships which are used to identify resources, allowing standardized indexing processes and making searches more efficient. AGROVOC uses semantic web technologies, linking to other multilingual knowledge organization systems and building bridges between datasets.</a:t>
            </a:r>
          </a:p>
        </p:txBody>
      </p:sp>
      <p:grpSp>
        <p:nvGrpSpPr>
          <p:cNvPr id="17" name="Group 16">
            <a:extLst>
              <a:ext uri="{FF2B5EF4-FFF2-40B4-BE49-F238E27FC236}">
                <a16:creationId xmlns:a16="http://schemas.microsoft.com/office/drawing/2014/main" id="{571EA59F-8934-41CA-A757-2DDCC8208D44}"/>
              </a:ext>
            </a:extLst>
          </p:cNvPr>
          <p:cNvGrpSpPr/>
          <p:nvPr/>
        </p:nvGrpSpPr>
        <p:grpSpPr>
          <a:xfrm>
            <a:off x="5209117" y="896822"/>
            <a:ext cx="4778154" cy="2880610"/>
            <a:chOff x="5516699" y="993323"/>
            <a:chExt cx="6314548" cy="3922526"/>
          </a:xfrm>
        </p:grpSpPr>
        <p:pic>
          <p:nvPicPr>
            <p:cNvPr id="14" name="Picture 13">
              <a:extLst>
                <a:ext uri="{FF2B5EF4-FFF2-40B4-BE49-F238E27FC236}">
                  <a16:creationId xmlns:a16="http://schemas.microsoft.com/office/drawing/2014/main" id="{FF1D1A92-4E3C-434F-B13F-D47A97D8FD8E}"/>
                </a:ext>
              </a:extLst>
            </p:cNvPr>
            <p:cNvPicPr>
              <a:picLocks noChangeAspect="1"/>
            </p:cNvPicPr>
            <p:nvPr/>
          </p:nvPicPr>
          <p:blipFill rotWithShape="1">
            <a:blip r:embed="rId4"/>
            <a:srcRect t="9965" r="17019"/>
            <a:stretch/>
          </p:blipFill>
          <p:spPr>
            <a:xfrm>
              <a:off x="5516699" y="993323"/>
              <a:ext cx="6314548" cy="3922526"/>
            </a:xfrm>
            <a:prstGeom prst="rect">
              <a:avLst/>
            </a:prstGeom>
          </p:spPr>
        </p:pic>
        <p:cxnSp>
          <p:nvCxnSpPr>
            <p:cNvPr id="16" name="Straight Arrow Connector 15">
              <a:extLst>
                <a:ext uri="{FF2B5EF4-FFF2-40B4-BE49-F238E27FC236}">
                  <a16:creationId xmlns:a16="http://schemas.microsoft.com/office/drawing/2014/main" id="{0636550B-F4F0-414A-B6AA-009485B1D164}"/>
                </a:ext>
              </a:extLst>
            </p:cNvPr>
            <p:cNvCxnSpPr/>
            <p:nvPr/>
          </p:nvCxnSpPr>
          <p:spPr>
            <a:xfrm flipV="1">
              <a:off x="7863840" y="4216400"/>
              <a:ext cx="325120" cy="406400"/>
            </a:xfrm>
            <a:prstGeom prst="straightConnector1">
              <a:avLst/>
            </a:prstGeom>
            <a:ln w="22225">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pic>
        <p:nvPicPr>
          <p:cNvPr id="19" name="Picture 18">
            <a:extLst>
              <a:ext uri="{FF2B5EF4-FFF2-40B4-BE49-F238E27FC236}">
                <a16:creationId xmlns:a16="http://schemas.microsoft.com/office/drawing/2014/main" id="{90CE839F-3ED0-455A-B6B8-300EEDB24552}"/>
              </a:ext>
            </a:extLst>
          </p:cNvPr>
          <p:cNvPicPr>
            <a:picLocks noChangeAspect="1"/>
          </p:cNvPicPr>
          <p:nvPr/>
        </p:nvPicPr>
        <p:blipFill>
          <a:blip r:embed="rId5"/>
          <a:stretch>
            <a:fillRect/>
          </a:stretch>
        </p:blipFill>
        <p:spPr>
          <a:xfrm>
            <a:off x="5265934" y="3977390"/>
            <a:ext cx="4778154" cy="2880610"/>
          </a:xfrm>
          <a:prstGeom prst="rect">
            <a:avLst/>
          </a:prstGeom>
        </p:spPr>
      </p:pic>
      <p:sp>
        <p:nvSpPr>
          <p:cNvPr id="20" name="Rectangle 19">
            <a:extLst>
              <a:ext uri="{FF2B5EF4-FFF2-40B4-BE49-F238E27FC236}">
                <a16:creationId xmlns:a16="http://schemas.microsoft.com/office/drawing/2014/main" id="{A7364169-5D0B-4490-9EC8-C4E707ED552F}"/>
              </a:ext>
            </a:extLst>
          </p:cNvPr>
          <p:cNvSpPr/>
          <p:nvPr/>
        </p:nvSpPr>
        <p:spPr>
          <a:xfrm>
            <a:off x="10096068" y="2348820"/>
            <a:ext cx="2207623" cy="2739211"/>
          </a:xfrm>
          <a:prstGeom prst="rect">
            <a:avLst/>
          </a:prstGeom>
        </p:spPr>
        <p:txBody>
          <a:bodyPr wrap="square">
            <a:spAutoFit/>
          </a:bodyPr>
          <a:lstStyle/>
          <a:p>
            <a:pPr algn="ctr"/>
            <a:r>
              <a:rPr lang="en-US" sz="4800" b="1" dirty="0">
                <a:solidFill>
                  <a:schemeClr val="accent2">
                    <a:lumMod val="60000"/>
                    <a:lumOff val="40000"/>
                  </a:schemeClr>
                </a:solidFill>
                <a:latin typeface="Calibri" panose="020F0502020204030204" pitchFamily="34" charset="0"/>
                <a:ea typeface="Times New Roman" panose="02020603050405020304" pitchFamily="18" charset="0"/>
                <a:cs typeface="Calibri" panose="020F0502020204030204" pitchFamily="34" charset="0"/>
              </a:rPr>
              <a:t>TODAY</a:t>
            </a:r>
            <a:r>
              <a:rPr lang="en-US" sz="4800" b="1" dirty="0">
                <a:solidFill>
                  <a:srgbClr val="4CB008"/>
                </a:solidFill>
                <a:latin typeface="Calibri" panose="020F0502020204030204" pitchFamily="34" charset="0"/>
                <a:ea typeface="Times New Roman" panose="02020603050405020304" pitchFamily="18" charset="0"/>
                <a:cs typeface="Calibri" panose="020F0502020204030204" pitchFamily="34" charset="0"/>
              </a:rPr>
              <a:t> </a:t>
            </a:r>
          </a:p>
          <a:p>
            <a:pPr algn="ctr"/>
            <a:r>
              <a:rPr lang="en-US" b="1" dirty="0">
                <a:solidFill>
                  <a:srgbClr val="4CB008"/>
                </a:solidFill>
                <a:latin typeface="Calibri" panose="020F0502020204030204" pitchFamily="34" charset="0"/>
                <a:ea typeface="Times New Roman" panose="02020603050405020304" pitchFamily="18" charset="0"/>
                <a:cs typeface="Calibri" panose="020F0502020204030204" pitchFamily="34" charset="0"/>
              </a:rPr>
              <a:t>over </a:t>
            </a:r>
            <a:r>
              <a:rPr lang="en-US" sz="3600" b="1" dirty="0">
                <a:solidFill>
                  <a:srgbClr val="4CB008"/>
                </a:solidFill>
                <a:latin typeface="Calibri" panose="020F0502020204030204" pitchFamily="34" charset="0"/>
                <a:ea typeface="Times New Roman" panose="02020603050405020304" pitchFamily="18" charset="0"/>
                <a:cs typeface="Calibri" panose="020F0502020204030204" pitchFamily="34" charset="0"/>
              </a:rPr>
              <a:t>30,500</a:t>
            </a:r>
            <a:r>
              <a:rPr lang="en-US" b="1" dirty="0">
                <a:solidFill>
                  <a:srgbClr val="4CB008"/>
                </a:solidFill>
                <a:latin typeface="Calibri" panose="020F0502020204030204" pitchFamily="34" charset="0"/>
                <a:ea typeface="Times New Roman" panose="02020603050405020304" pitchFamily="18" charset="0"/>
                <a:cs typeface="Calibri" panose="020F0502020204030204" pitchFamily="34" charset="0"/>
              </a:rPr>
              <a:t> </a:t>
            </a:r>
            <a:r>
              <a:rPr lang="en-US" sz="2400" b="1" dirty="0">
                <a:solidFill>
                  <a:srgbClr val="4CB008"/>
                </a:solidFill>
                <a:latin typeface="Calibri" panose="020F0502020204030204" pitchFamily="34" charset="0"/>
                <a:ea typeface="Times New Roman" panose="02020603050405020304" pitchFamily="18" charset="0"/>
                <a:cs typeface="Calibri" panose="020F0502020204030204" pitchFamily="34" charset="0"/>
              </a:rPr>
              <a:t>P</a:t>
            </a:r>
            <a:r>
              <a:rPr lang="en-US" b="1" dirty="0">
                <a:solidFill>
                  <a:srgbClr val="4CB008"/>
                </a:solidFill>
                <a:latin typeface="Calibri" panose="020F0502020204030204" pitchFamily="34" charset="0"/>
                <a:ea typeface="Times New Roman" panose="02020603050405020304" pitchFamily="18" charset="0"/>
                <a:cs typeface="Calibri" panose="020F0502020204030204" pitchFamily="34" charset="0"/>
              </a:rPr>
              <a:t>referred terms and over </a:t>
            </a:r>
            <a:r>
              <a:rPr lang="en-US" sz="3600" b="1" dirty="0">
                <a:solidFill>
                  <a:srgbClr val="4CB008"/>
                </a:solidFill>
                <a:latin typeface="Calibri" panose="020F0502020204030204" pitchFamily="34" charset="0"/>
                <a:ea typeface="Times New Roman" panose="02020603050405020304" pitchFamily="18" charset="0"/>
                <a:cs typeface="Calibri" panose="020F0502020204030204" pitchFamily="34" charset="0"/>
              </a:rPr>
              <a:t>4,801 </a:t>
            </a:r>
            <a:r>
              <a:rPr lang="en-US" sz="2800" b="1" dirty="0">
                <a:solidFill>
                  <a:srgbClr val="4CB008"/>
                </a:solidFill>
                <a:latin typeface="Calibri" panose="020F0502020204030204" pitchFamily="34" charset="0"/>
                <a:ea typeface="Times New Roman" panose="02020603050405020304" pitchFamily="18" charset="0"/>
                <a:cs typeface="Calibri" panose="020F0502020204030204" pitchFamily="34" charset="0"/>
              </a:rPr>
              <a:t>A</a:t>
            </a:r>
            <a:r>
              <a:rPr lang="en-US" b="1" dirty="0">
                <a:solidFill>
                  <a:srgbClr val="4CB008"/>
                </a:solidFill>
                <a:latin typeface="Calibri" panose="020F0502020204030204" pitchFamily="34" charset="0"/>
                <a:ea typeface="Times New Roman" panose="02020603050405020304" pitchFamily="18" charset="0"/>
                <a:cs typeface="Calibri" panose="020F0502020204030204" pitchFamily="34" charset="0"/>
              </a:rPr>
              <a:t>lternative terms</a:t>
            </a:r>
            <a:endParaRPr lang="en-US" b="1" dirty="0">
              <a:solidFill>
                <a:srgbClr val="4CB008"/>
              </a:solidFill>
            </a:endParaRPr>
          </a:p>
        </p:txBody>
      </p:sp>
      <p:sp>
        <p:nvSpPr>
          <p:cNvPr id="21" name="Rectangle 20">
            <a:extLst>
              <a:ext uri="{FF2B5EF4-FFF2-40B4-BE49-F238E27FC236}">
                <a16:creationId xmlns:a16="http://schemas.microsoft.com/office/drawing/2014/main" id="{89FB29CF-391D-449F-ACC5-A816E4ACE075}"/>
              </a:ext>
            </a:extLst>
          </p:cNvPr>
          <p:cNvSpPr/>
          <p:nvPr/>
        </p:nvSpPr>
        <p:spPr>
          <a:xfrm>
            <a:off x="10385511" y="5184358"/>
            <a:ext cx="1897930" cy="1815882"/>
          </a:xfrm>
          <a:prstGeom prst="rect">
            <a:avLst/>
          </a:prstGeom>
        </p:spPr>
        <p:txBody>
          <a:bodyPr wrap="square">
            <a:spAutoFit/>
          </a:bodyPr>
          <a:lstStyle/>
          <a:p>
            <a:r>
              <a:rPr lang="en-US" sz="1600" dirty="0">
                <a:solidFill>
                  <a:srgbClr val="002060"/>
                </a:solidFill>
                <a:latin typeface="Calibri" panose="020F0502020204030204" pitchFamily="34" charset="0"/>
                <a:cs typeface="Calibri" panose="020F0502020204030204" pitchFamily="34" charset="0"/>
              </a:rPr>
              <a:t>Cooperate with different domain experts in order to determine and prove Georgian Terminology </a:t>
            </a:r>
          </a:p>
          <a:p>
            <a:endParaRPr lang="en-US" sz="1600" dirty="0">
              <a:solidFill>
                <a:srgbClr val="002060"/>
              </a:solidFill>
              <a:latin typeface="Calibri" panose="020F0502020204030204" pitchFamily="34" charset="0"/>
              <a:cs typeface="Calibri" panose="020F0502020204030204" pitchFamily="34" charset="0"/>
            </a:endParaRPr>
          </a:p>
        </p:txBody>
      </p:sp>
      <p:sp>
        <p:nvSpPr>
          <p:cNvPr id="22" name="Rectangle 21">
            <a:extLst>
              <a:ext uri="{FF2B5EF4-FFF2-40B4-BE49-F238E27FC236}">
                <a16:creationId xmlns:a16="http://schemas.microsoft.com/office/drawing/2014/main" id="{0041DF8F-4DB4-4A37-AF1B-B0B331C8533E}"/>
              </a:ext>
            </a:extLst>
          </p:cNvPr>
          <p:cNvSpPr/>
          <p:nvPr/>
        </p:nvSpPr>
        <p:spPr>
          <a:xfrm>
            <a:off x="267249" y="6153600"/>
            <a:ext cx="4565822" cy="523220"/>
          </a:xfrm>
          <a:prstGeom prst="rect">
            <a:avLst/>
          </a:prstGeom>
        </p:spPr>
        <p:txBody>
          <a:bodyPr wrap="square">
            <a:spAutoFit/>
          </a:bodyPr>
          <a:lstStyle/>
          <a:p>
            <a:r>
              <a:rPr lang="en-US" dirty="0">
                <a:solidFill>
                  <a:schemeClr val="bg1"/>
                </a:solidFill>
              </a:rPr>
              <a:t>more than </a:t>
            </a:r>
            <a:r>
              <a:rPr lang="en-US" b="1" dirty="0">
                <a:solidFill>
                  <a:schemeClr val="bg1"/>
                </a:solidFill>
              </a:rPr>
              <a:t>38,000</a:t>
            </a:r>
            <a:r>
              <a:rPr lang="en-US" dirty="0">
                <a:solidFill>
                  <a:schemeClr val="bg1"/>
                </a:solidFill>
              </a:rPr>
              <a:t> concepts and more than </a:t>
            </a:r>
            <a:r>
              <a:rPr lang="en-US" b="1" dirty="0">
                <a:solidFill>
                  <a:schemeClr val="bg1"/>
                </a:solidFill>
              </a:rPr>
              <a:t>800,000 </a:t>
            </a:r>
            <a:r>
              <a:rPr lang="en-US" dirty="0">
                <a:solidFill>
                  <a:schemeClr val="bg1"/>
                </a:solidFill>
              </a:rPr>
              <a:t>terms in up to </a:t>
            </a:r>
            <a:r>
              <a:rPr lang="en-US" b="1" dirty="0">
                <a:solidFill>
                  <a:schemeClr val="bg1"/>
                </a:solidFill>
              </a:rPr>
              <a:t>40 </a:t>
            </a:r>
            <a:r>
              <a:rPr lang="en-US" dirty="0">
                <a:solidFill>
                  <a:schemeClr val="bg1"/>
                </a:solidFill>
              </a:rPr>
              <a:t>languages.</a:t>
            </a:r>
          </a:p>
        </p:txBody>
      </p:sp>
    </p:spTree>
    <p:extLst>
      <p:ext uri="{BB962C8B-B14F-4D97-AF65-F5344CB8AC3E}">
        <p14:creationId xmlns:p14="http://schemas.microsoft.com/office/powerpoint/2010/main" val="1327044433"/>
      </p:ext>
    </p:extLst>
  </p:cSld>
  <p:clrMapOvr>
    <a:masterClrMapping/>
  </p:clrMapOvr>
</p:sld>
</file>

<file path=ppt/theme/theme1.xml><?xml version="1.0" encoding="utf-8"?>
<a:theme xmlns:a="http://schemas.openxmlformats.org/drawingml/2006/main" name="Kantoorthema">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6359</TotalTime>
  <Words>1155</Words>
  <Application>Microsoft Office PowerPoint</Application>
  <PresentationFormat>Widescreen</PresentationFormat>
  <Paragraphs>121</Paragraphs>
  <Slides>16</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Wingdings</vt:lpstr>
      <vt:lpstr>Roboto Light</vt:lpstr>
      <vt:lpstr>Calibri</vt:lpstr>
      <vt:lpstr>Arial</vt:lpstr>
      <vt:lpstr>Roboto</vt:lpstr>
      <vt:lpstr>Kantoorthema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PRESENT PLANS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Isabel Caetano</dc:creator>
  <cp:lastModifiedBy>Marina Razmadze</cp:lastModifiedBy>
  <cp:revision>180</cp:revision>
  <dcterms:created xsi:type="dcterms:W3CDTF">2022-09-13T13:32:51Z</dcterms:created>
  <dcterms:modified xsi:type="dcterms:W3CDTF">2022-11-01T19:19:03Z</dcterms:modified>
</cp:coreProperties>
</file>